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23.xml.rels" ContentType="application/vnd.openxmlformats-package.relationships+xml"/>
  <Override PartName="/ppt/slideMasters/slideMaster23.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24.xml" ContentType="application/vnd.openxmlformats-officedocument.them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8.xml" ContentType="application/vnd.openxmlformats-officedocument.presentationml.notesSlide+xml"/>
  <Override PartName="/ppt/notesSlides/notesSlide31.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46.xml.rels" ContentType="application/vnd.openxmlformats-package.relationships+xml"/>
  <Override PartName="/ppt/notesSlides/_rels/notesSlide3.xml.rels" ContentType="application/vnd.openxmlformats-package.relationships+xml"/>
  <Override PartName="/ppt/notesSlides/_rels/notesSlide47.xml.rels" ContentType="application/vnd.openxmlformats-package.relationships+xml"/>
  <Override PartName="/ppt/notesSlides/_rels/notesSlide4.xml.rels" ContentType="application/vnd.openxmlformats-package.relationships+xml"/>
  <Override PartName="/ppt/notesSlides/_rels/notesSlide48.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8.xml.rels" ContentType="application/vnd.openxmlformats-package.relationships+xml"/>
  <Override PartName="/ppt/notesSlides/_rels/notesSlide31.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45.xml.rels" ContentType="application/vnd.openxmlformats-package.relationships+xml"/>
  <Override PartName="/ppt/notesSlides/notesSlide36.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jpeg" ContentType="image/jpeg"/>
  <Override PartName="/ppt/media/image29.png" ContentType="image/png"/>
  <Override PartName="/ppt/media/image15.png" ContentType="image/png"/>
  <Override PartName="/ppt/media/image35.jpeg" ContentType="image/jpeg"/>
  <Override PartName="/ppt/media/image16.jpeg" ContentType="image/jpeg"/>
  <Override PartName="/ppt/media/image17.png" ContentType="image/png"/>
  <Override PartName="/ppt/media/image24.jpeg" ContentType="image/jpe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47.jpeg" ContentType="image/jpeg"/>
  <Override PartName="/ppt/media/image25.png" ContentType="image/png"/>
  <Override PartName="/ppt/media/image26.png" ContentType="image/png"/>
  <Override PartName="/ppt/media/image27.png" ContentType="image/png"/>
  <Override PartName="/ppt/media/image28.png" ContentType="image/png"/>
  <Override PartName="/ppt/media/image30.png" ContentType="image/png"/>
  <Override PartName="/ppt/media/image31.png" ContentType="image/png"/>
  <Override PartName="/ppt/media/image32.jpeg" ContentType="image/jpeg"/>
  <Override PartName="/ppt/media/image33.png" ContentType="image/png"/>
  <Override PartName="/ppt/media/image34.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8.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0"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2.xml"/><Relationship Id="rId4" Type="http://schemas.openxmlformats.org/officeDocument/2006/relationships/slideMaster" Target="slideMasters/slideMaster2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12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27"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28" name="PlaceHolder 4"/>
          <p:cNvSpPr>
            <a:spLocks noGrp="1"/>
          </p:cNvSpPr>
          <p:nvPr>
            <p:ph type="dt" idx="70"/>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29" name="PlaceHolder 5"/>
          <p:cNvSpPr>
            <a:spLocks noGrp="1"/>
          </p:cNvSpPr>
          <p:nvPr>
            <p:ph type="ftr" idx="71"/>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30" name="PlaceHolder 6"/>
          <p:cNvSpPr>
            <a:spLocks noGrp="1"/>
          </p:cNvSpPr>
          <p:nvPr>
            <p:ph type="sldNum" idx="72"/>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BA9454EF-C7D9-4710-B9C8-80390DFD19FE}"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s://k21academy.com/microsoft-azure/dp-900/structured-data-vs-unstructured-data-vs-semi-structured-data/" TargetMode="External"/><Relationship Id="rId2" Type="http://schemas.openxmlformats.org/officeDocument/2006/relationships/slide" Target="../slides/slide18.xml"/><Relationship Id="rId3"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hyperlink" Target="https://k21academy.com/microsoft-azure/dp-900/structured-data-vs-unstructured-data-vs-semi-structured-data/" TargetMode="External"/><Relationship Id="rId2" Type="http://schemas.openxmlformats.org/officeDocument/2006/relationships/slide" Target="../slides/slide19.xml"/><Relationship Id="rId3"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hyperlink" Target="https://k21academy.com/microsoft-azure/dp-900/structured-data-vs-unstructured-data-vs-semi-structured-data/" TargetMode="External"/><Relationship Id="rId2" Type="http://schemas.openxmlformats.org/officeDocument/2006/relationships/slide" Target="../slides/slide20.xml"/><Relationship Id="rId3"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hyperlink" Target="https://k21academy.com/microsoft-azure/dp-900/structured-data-vs-unstructured-data-vs-semi-structured-data/" TargetMode="External"/><Relationship Id="rId2" Type="http://schemas.openxmlformats.org/officeDocument/2006/relationships/slide" Target="../slides/slide21.xml"/><Relationship Id="rId3"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hyperlink" Target="https://www.youtube.com/watch?v=4iws9XCyTEk&amp;t=2s" TargetMode="External"/><Relationship Id="rId2" Type="http://schemas.openxmlformats.org/officeDocument/2006/relationships/hyperlink" Target="https://www.youtube.com/watch?v=bRr8zDOkh9o&amp;t=271s" TargetMode="External"/><Relationship Id="rId3" Type="http://schemas.openxmlformats.org/officeDocument/2006/relationships/hyperlink" Target="https://blog.minitab.com/en/understanding-statistics/understanding-qualitative-quantitative-attribute-discrete-and-continuous-data-types" TargetMode="External"/><Relationship Id="rId4" Type="http://schemas.openxmlformats.org/officeDocument/2006/relationships/hyperlink" Target="https://open.umich.edu/find/open-educational-resources/statistics/statistics-250-introduction-statistics-data-analysis#labs" TargetMode="External"/><Relationship Id="rId5" Type="http://schemas.openxmlformats.org/officeDocument/2006/relationships/hyperlink" Target="https://towardsdatascience.com/how-many-data-types-can-you-name-a5f8869066ca" TargetMode="External"/><Relationship Id="rId6" Type="http://schemas.openxmlformats.org/officeDocument/2006/relationships/slide" Target="../slides/slide22.xml"/><Relationship Id="rId7"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hyperlink" Target="https://www.mygreatlearning.com/blog/types-of-data/" TargetMode="External"/><Relationship Id="rId2" Type="http://schemas.openxmlformats.org/officeDocument/2006/relationships/slide" Target="../slides/slide24.xml"/><Relationship Id="rId3"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hyperlink" Target="https://www.mygreatlearning.com/blog/types-of-data/" TargetMode="External"/><Relationship Id="rId2" Type="http://schemas.openxmlformats.org/officeDocument/2006/relationships/slide" Target="../slides/slide25.xml"/><Relationship Id="rId3"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hyperlink" Target="https://www.seagate.com/files/www-content/our-story/trends/files/idc-seagate-dataage-whitepaper.pdf" TargetMode="External"/><Relationship Id="rId2" Type="http://schemas.openxmlformats.org/officeDocument/2006/relationships/hyperlink" Target="https://www.domo.com/solution/data-never-sleeps-6" TargetMode="External"/><Relationship Id="rId3" Type="http://schemas.openxmlformats.org/officeDocument/2006/relationships/slide" Target="../slides/slide28.xml"/><Relationship Id="rId4"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hyperlink" Target="https://www.seagate.com/files/www-content/our-story/trends/files/idc-seagate-dataage-whitepaper.pdf" TargetMode="External"/><Relationship Id="rId2" Type="http://schemas.openxmlformats.org/officeDocument/2006/relationships/slide" Target="../slides/slide31.xml"/><Relationship Id="rId3"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hyperlink" Target="https://datasciencedegree.wisconsin.edu/data-science/what-is-big-data/" TargetMode="External"/><Relationship Id="rId2" Type="http://schemas.openxmlformats.org/officeDocument/2006/relationships/slide" Target="../slides/slide33.xml"/><Relationship Id="rId3"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hyperlink" Target="https://datasciencedegree.wisconsin.edu/data-science/what-is-big-data/" TargetMode="External"/><Relationship Id="rId2" Type="http://schemas.openxmlformats.org/officeDocument/2006/relationships/slide" Target="../slides/slide34.xml"/><Relationship Id="rId3"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hyperlink" Target="https://www.sas.com/en_us/insights/big-data/what-is-big-data.html" TargetMode="External"/><Relationship Id="rId2" Type="http://schemas.openxmlformats.org/officeDocument/2006/relationships/slide" Target="../slides/slide36.xml"/><Relationship Id="rId3"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hyperlink" Target="http://drewconway.com/zia/2013/3/26/the-data-science-venn-diagram" TargetMode="External"/><Relationship Id="rId2" Type="http://schemas.openxmlformats.org/officeDocument/2006/relationships/hyperlink" Target="https://excalidraw.com/#room=adc8e9fbbc1d5149cc44,yQ8wfFWtHJyDCMnlc3chmA&#160;" TargetMode="External"/><Relationship Id="rId3" Type="http://schemas.openxmlformats.org/officeDocument/2006/relationships/slide" Target="../slides/slide39.xml"/><Relationship Id="rId4"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www.ibm.com/blogs/internet-of-things/what-is-the-iot/" TargetMode="External"/><Relationship Id="rId2" Type="http://schemas.openxmlformats.org/officeDocument/2006/relationships/hyperlink" Target="https://internetofthingsagenda.techtarget.com/definition/Internet-of-Things-IoT" TargetMode="External"/><Relationship Id="rId3" Type="http://schemas.openxmlformats.org/officeDocument/2006/relationships/slide" Target="../slides/slide4.xml"/><Relationship Id="rId4"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hyperlink" Target="http://drewconway.com/zia/2013/3/26/the-data-science-venn-diagram" TargetMode="External"/><Relationship Id="rId2" Type="http://schemas.openxmlformats.org/officeDocument/2006/relationships/slide" Target="../slides/slide40.xml"/><Relationship Id="rId3"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hyperlink" Target="https://projecteuclid.org/journals/annals-of-mathematical-statistics/volume-33/issue-1/The-Future-of-Data-Analysis/10.1214/aoms/1177704711.full" TargetMode="External"/><Relationship Id="rId2" Type="http://schemas.openxmlformats.org/officeDocument/2006/relationships/slide" Target="../slides/slide41.xml"/><Relationship Id="rId3"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hyperlink" Target="https://www.kdnuggets.com/2018/05/beginners-guide-data-science-pipeline.html" TargetMode="External"/><Relationship Id="rId2" Type="http://schemas.openxmlformats.org/officeDocument/2006/relationships/hyperlink" Target="https://www.geeksforgeeks.org/whats-data-science-pipeline/" TargetMode="External"/><Relationship Id="rId3" Type="http://schemas.openxmlformats.org/officeDocument/2006/relationships/hyperlink" Target="https://developer.ibm.com/articles/ba-intro-data-science-1/" TargetMode="External"/><Relationship Id="rId4" Type="http://schemas.openxmlformats.org/officeDocument/2006/relationships/slide" Target="../slides/slide43.xml"/><Relationship Id="rId5"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hyperlink" Target="https://www.youtube.com/watch?v=UiV7wf36je0&amp;t=145s" TargetMode="External"/><Relationship Id="rId2" Type="http://schemas.openxmlformats.org/officeDocument/2006/relationships/hyperlink" Target="https://www.techtarget.com/searchenterpriseai/definition/data-science" TargetMode="External"/><Relationship Id="rId3" Type="http://schemas.openxmlformats.org/officeDocument/2006/relationships/hyperlink" Target="https://www.youtube.com/watch?v=uswU1s3M2VE" TargetMode="External"/><Relationship Id="rId4" Type="http://schemas.openxmlformats.org/officeDocument/2006/relationships/slide" Target="../slides/slide47.xml"/><Relationship Id="rId5"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hyperlink" Target="https://internetofthingsagenda.techtarget.com/definition/Internet-of-Things-IoT" TargetMode="External"/><Relationship Id="rId2" Type="http://schemas.openxmlformats.org/officeDocument/2006/relationships/hyperlink" Target="https://www.ibm.com/blogs/internet-of-things/what-is-the-iot/" TargetMode="External"/><Relationship Id="rId3" Type="http://schemas.openxmlformats.org/officeDocument/2006/relationships/hyperlink" Target="https://www.geeksforgeeks.org/architecture-of-internet-of-things-iot/" TargetMode="External"/><Relationship Id="rId4" Type="http://schemas.openxmlformats.org/officeDocument/2006/relationships/slide" Target="../slides/slide6.xml"/><Relationship Id="rId5"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hyperlink" Target="https://internetofthingsagenda.techtarget.com/definition/Internet-of-Things-IoT" TargetMode="External"/><Relationship Id="rId2" Type="http://schemas.openxmlformats.org/officeDocument/2006/relationships/slide" Target="../slides/slide8.xml"/><Relationship Id="rId3"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685800" y="1143000"/>
            <a:ext cx="5484960" cy="3084840"/>
          </a:xfrm>
          <a:prstGeom prst="rect">
            <a:avLst/>
          </a:prstGeom>
          <a:ln w="0">
            <a:noFill/>
          </a:ln>
        </p:spPr>
      </p:sp>
      <p:sp>
        <p:nvSpPr>
          <p:cNvPr id="36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Imagine you wake up at 7am every day to go to work, and do so by train. Your alarm clock does the job of waking you just fine. That is, until something goes wrong.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Your train’s cancelled and you have to drive to work instead. The only problem is that it takes longer to drive, and you would have needed to get up at 6.45am to avoid being late. Oh, and it’s pouring with rain, so you’ll need to drive slower than usual.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 connected or IoT-enabled alarm clock would reset itself based on all these factors, to ensure you got to work on time.  It could recognize that your usual train is cancelled, calculate the driving distance and travel time for your alternative route to work, check the weather and factor in slower travelling speed because of heavy rain, and calculate when it needs to wake you up so you’re not late. If it’s super-smart, if might even sync with your IoT-enabled coffee maker, to ensure your morning caffeine’s ready to go when you get up. </a:t>
            </a:r>
            <a:endParaRPr b="0" lang="en-US" sz="2000" strike="noStrike" u="none">
              <a:solidFill>
                <a:srgbClr val="000000"/>
              </a:solidFill>
              <a:effectLst/>
              <a:uFillTx/>
              <a:latin typeface="Arial"/>
            </a:endParaRPr>
          </a:p>
        </p:txBody>
      </p:sp>
      <p:sp>
        <p:nvSpPr>
          <p:cNvPr id="362" name="PlaceHolder 3"/>
          <p:cNvSpPr>
            <a:spLocks noGrp="1"/>
          </p:cNvSpPr>
          <p:nvPr>
            <p:ph type="sldNum" idx="123"/>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AC22A00-5244-4C15-B6A4-FEBC33FBC549}"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685800" y="1143000"/>
            <a:ext cx="5484960" cy="3084840"/>
          </a:xfrm>
          <a:prstGeom prst="rect">
            <a:avLst/>
          </a:prstGeom>
          <a:ln w="0">
            <a:noFill/>
          </a:ln>
        </p:spPr>
      </p:sp>
      <p:sp>
        <p:nvSpPr>
          <p:cNvPr id="36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Imagine you wake up at 7am every day to go to work, and do so by train. Your alarm clock does the job of waking you just fine. That is, until something goes wrong.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Your train’s cancelled and you have to drive to work instead. The only problem is that it takes longer to drive, and you would have needed to get up at 6.45am to avoid being late. Oh, and it’s pouring with rain, so you’ll need to drive slower than usual.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 connected or IoT-enabled alarm clock would reset itself based on all these factors, to ensure you got to work on time.  It could recognize that your usual train is cancelled, calculate the driving distance and travel time for your alternative route to work, check the weather and factor in slower travelling speed because of heavy rain, and calculate when it needs to wake you up so you’re not late. If it’s super-smart, if might even sync with your IoT-enabled coffee maker, to ensure your morning caffeine’s ready to go when you get up. </a:t>
            </a:r>
            <a:endParaRPr b="0" lang="en-US" sz="2000" strike="noStrike" u="none">
              <a:solidFill>
                <a:srgbClr val="000000"/>
              </a:solidFill>
              <a:effectLst/>
              <a:uFillTx/>
              <a:latin typeface="Arial"/>
            </a:endParaRPr>
          </a:p>
        </p:txBody>
      </p:sp>
      <p:sp>
        <p:nvSpPr>
          <p:cNvPr id="365" name="PlaceHolder 3"/>
          <p:cNvSpPr>
            <a:spLocks noGrp="1"/>
          </p:cNvSpPr>
          <p:nvPr>
            <p:ph type="sldNum" idx="124"/>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0A062D2-736A-42A3-AD71-1FEB48747D0E}"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685800" y="1143000"/>
            <a:ext cx="5484960" cy="3084840"/>
          </a:xfrm>
          <a:prstGeom prst="rect">
            <a:avLst/>
          </a:prstGeom>
          <a:ln w="0">
            <a:noFill/>
          </a:ln>
        </p:spPr>
      </p:sp>
      <p:sp>
        <p:nvSpPr>
          <p:cNvPr id="36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Imagine you wake up at 7am every day to go to work, and do so by train. Your alarm clock does the job of waking you just fine. That is, until something goes wrong.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Your train’s cancelled and you have to drive to work instead. The only problem is that it takes longer to drive, and you would have needed to get up at 6.45am to avoid being late. Oh, and it’s pouring with rain, so you’ll need to drive slower than usual.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 connected or IoT-enabled alarm clock would reset itself based on all these factors, to ensure you got to work on time.  It could recognize that your usual train is cancelled, calculate the driving distance and travel time for your alternative route to work, check the weather and factor in slower travelling speed because of heavy rain, and calculate when it needs to wake you up so you’re not late. If it’s super-smart, if might even sync with your IoT-enabled coffee maker, to ensure your morning caffeine’s ready to go when you get up. </a:t>
            </a:r>
            <a:endParaRPr b="0" lang="en-US" sz="2000" strike="noStrike" u="none">
              <a:solidFill>
                <a:srgbClr val="000000"/>
              </a:solidFill>
              <a:effectLst/>
              <a:uFillTx/>
              <a:latin typeface="Arial"/>
            </a:endParaRPr>
          </a:p>
        </p:txBody>
      </p:sp>
      <p:sp>
        <p:nvSpPr>
          <p:cNvPr id="368" name="PlaceHolder 3"/>
          <p:cNvSpPr>
            <a:spLocks noGrp="1"/>
          </p:cNvSpPr>
          <p:nvPr>
            <p:ph type="sldNum" idx="125"/>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093B4B0-A2CC-45E7-AFC6-692F157070BD}"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685800" y="1143000"/>
            <a:ext cx="5484960" cy="3084840"/>
          </a:xfrm>
          <a:prstGeom prst="rect">
            <a:avLst/>
          </a:prstGeom>
          <a:ln w="0">
            <a:noFill/>
          </a:ln>
        </p:spPr>
      </p:sp>
      <p:sp>
        <p:nvSpPr>
          <p:cNvPr id="37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1" lang="en-US" sz="2000" strike="noStrike" u="none">
                <a:solidFill>
                  <a:srgbClr val="000000"/>
                </a:solidFill>
                <a:effectLst/>
                <a:uFillTx/>
                <a:latin typeface="Arial"/>
              </a:rPr>
              <a:t>Data</a:t>
            </a:r>
            <a:r>
              <a:rPr b="0" lang="en-US" sz="2000" strike="noStrike" u="none">
                <a:solidFill>
                  <a:srgbClr val="000000"/>
                </a:solidFill>
                <a:effectLst/>
                <a:uFillTx/>
                <a:latin typeface="Arial"/>
              </a:rPr>
              <a:t>, raw measurements that are collected and processed in an intelligible form (e.g. "21/11/2021  80 F.")</a:t>
            </a:r>
            <a:endParaRPr b="0" lang="en-US" sz="2000" strike="noStrike" u="none">
              <a:solidFill>
                <a:srgbClr val="000000"/>
              </a:solidFill>
              <a:effectLst/>
              <a:uFillTx/>
              <a:latin typeface="Arial"/>
            </a:endParaRPr>
          </a:p>
          <a:p>
            <a:pPr lvl="1" marL="743040" indent="-285840">
              <a:lnSpc>
                <a:spcPct val="100000"/>
              </a:lnSpc>
              <a:buClr>
                <a:srgbClr val="000000"/>
              </a:buClr>
              <a:buFont typeface="Arial,Sans-Serif"/>
              <a:buChar char="•"/>
              <a:tabLst>
                <a:tab algn="l" pos="0"/>
              </a:tabLst>
            </a:pPr>
            <a:r>
              <a:rPr b="0" lang="en-US" sz="2000" strike="noStrike" u="none">
                <a:solidFill>
                  <a:srgbClr val="000000"/>
                </a:solidFill>
                <a:effectLst/>
                <a:uFillTx/>
                <a:latin typeface="Arial"/>
              </a:rPr>
              <a:t>The dataset; stored in some kind of storage (repository, drive, personal computer, paper, ….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1" lang="en-US" sz="2000" strike="noStrike" u="none">
                <a:solidFill>
                  <a:srgbClr val="000000"/>
                </a:solidFill>
                <a:effectLst/>
                <a:uFillTx/>
                <a:latin typeface="Arial"/>
              </a:rPr>
              <a:t>Information, </a:t>
            </a:r>
            <a:r>
              <a:rPr b="0" lang="en-US" sz="2000" strike="noStrike" u="none">
                <a:solidFill>
                  <a:srgbClr val="000000"/>
                </a:solidFill>
                <a:effectLst/>
                <a:uFillTx/>
                <a:latin typeface="Arial"/>
              </a:rPr>
              <a:t>the results of analyzing data and extracting meaning from it (e.g. "Today is hot")</a:t>
            </a:r>
            <a:endParaRPr b="0" lang="en-US" sz="2000" strike="noStrike" u="none">
              <a:solidFill>
                <a:srgbClr val="000000"/>
              </a:solidFill>
              <a:effectLst/>
              <a:uFillTx/>
              <a:latin typeface="Arial"/>
            </a:endParaRPr>
          </a:p>
          <a:p>
            <a:pPr lvl="1" marL="743040" indent="-285840">
              <a:lnSpc>
                <a:spcPct val="100000"/>
              </a:lnSpc>
              <a:buClr>
                <a:srgbClr val="000000"/>
              </a:buClr>
              <a:buFont typeface="Arial,Sans-Serif"/>
              <a:buChar char="•"/>
              <a:tabLst>
                <a:tab algn="l" pos="0"/>
              </a:tabLst>
            </a:pPr>
            <a:r>
              <a:rPr b="0" lang="en-US" sz="2000" strike="noStrike" u="none">
                <a:solidFill>
                  <a:srgbClr val="000000"/>
                </a:solidFill>
                <a:effectLst/>
                <a:uFillTx/>
                <a:latin typeface="Arial"/>
              </a:rPr>
              <a:t>The article; published in the form of papers in academic journals.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1" lang="en-US" sz="2000" strike="noStrike" u="none">
                <a:solidFill>
                  <a:srgbClr val="000000"/>
                </a:solidFill>
                <a:effectLst/>
                <a:uFillTx/>
                <a:latin typeface="Arial"/>
              </a:rPr>
              <a:t>Intelligence, </a:t>
            </a:r>
            <a:r>
              <a:rPr b="0" lang="en-US" sz="2000" strike="noStrike" u="none">
                <a:solidFill>
                  <a:srgbClr val="000000"/>
                </a:solidFill>
                <a:effectLst/>
                <a:uFillTx/>
                <a:latin typeface="Arial"/>
              </a:rPr>
              <a:t>the ability of using past information and new information to make a useful prediction about the future (e.g. "Temperatures for this particular day over the years have been increasing. Hence, the future might be warmer." )</a:t>
            </a:r>
            <a:endParaRPr b="0" lang="en-US" sz="2000" strike="noStrike" u="none">
              <a:solidFill>
                <a:srgbClr val="000000"/>
              </a:solidFill>
              <a:effectLst/>
              <a:uFillTx/>
              <a:latin typeface="Arial"/>
            </a:endParaRPr>
          </a:p>
          <a:p>
            <a:pPr lvl="1" marL="743040" indent="-285840">
              <a:lnSpc>
                <a:spcPct val="100000"/>
              </a:lnSpc>
              <a:buClr>
                <a:srgbClr val="000000"/>
              </a:buClr>
              <a:buFont typeface="Arial,Sans-Serif"/>
              <a:buChar char="•"/>
              <a:tabLst>
                <a:tab algn="l" pos="0"/>
              </a:tabLst>
            </a:pPr>
            <a:r>
              <a:rPr b="0" lang="en-US" sz="2000" strike="noStrike" u="none">
                <a:solidFill>
                  <a:srgbClr val="000000"/>
                </a:solidFill>
                <a:effectLst/>
                <a:uFillTx/>
                <a:latin typeface="Arial"/>
              </a:rPr>
              <a:t>The aftermath; worldwide initiatives where political leaders meet and allow intelligence to drive the world forward.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71" name="PlaceHolder 3"/>
          <p:cNvSpPr>
            <a:spLocks noGrp="1"/>
          </p:cNvSpPr>
          <p:nvPr>
            <p:ph type="sldNum" idx="126"/>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AE43B2C-77E0-46D1-930E-DEE98C27861D}"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685800" y="1143000"/>
            <a:ext cx="5484960" cy="3084840"/>
          </a:xfrm>
          <a:prstGeom prst="rect">
            <a:avLst/>
          </a:prstGeom>
          <a:ln w="0">
            <a:noFill/>
          </a:ln>
        </p:spPr>
      </p:sp>
      <p:sp>
        <p:nvSpPr>
          <p:cNvPr id="37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74" name="PlaceHolder 3"/>
          <p:cNvSpPr>
            <a:spLocks noGrp="1"/>
          </p:cNvSpPr>
          <p:nvPr>
            <p:ph type="sldNum" idx="127"/>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1558419-5C8B-49EB-8676-2EB40A3A74D5}"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685800" y="1143000"/>
            <a:ext cx="5484960" cy="3084840"/>
          </a:xfrm>
          <a:prstGeom prst="rect">
            <a:avLst/>
          </a:prstGeom>
          <a:ln w="0">
            <a:noFill/>
          </a:ln>
        </p:spPr>
      </p:sp>
      <p:sp>
        <p:nvSpPr>
          <p:cNvPr id="37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Very good examples also at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https://k21academy.com/microsoft-azure/dp-900/structured-data-vs-unstructured-data-vs-semi-structured-data/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377" name="PlaceHolder 3"/>
          <p:cNvSpPr>
            <a:spLocks noGrp="1"/>
          </p:cNvSpPr>
          <p:nvPr>
            <p:ph type="sldNum" idx="128"/>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A859AA1-C68F-44F6-BD91-AE8F57ADC7E9}"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685800" y="1143000"/>
            <a:ext cx="5484960" cy="3084840"/>
          </a:xfrm>
          <a:prstGeom prst="rect">
            <a:avLst/>
          </a:prstGeom>
          <a:ln w="0">
            <a:noFill/>
          </a:ln>
        </p:spPr>
      </p:sp>
      <p:sp>
        <p:nvSpPr>
          <p:cNvPr id="37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Very good examples also at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https://k21academy.com/microsoft-azure/dp-900/structured-data-vs-unstructured-data-vs-semi-structured-data/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380" name="PlaceHolder 3"/>
          <p:cNvSpPr>
            <a:spLocks noGrp="1"/>
          </p:cNvSpPr>
          <p:nvPr>
            <p:ph type="sldNum" idx="129"/>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0778F15-45C2-4D5A-8C9E-AF14680F3371}"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685800" y="1143000"/>
            <a:ext cx="5484960" cy="3084840"/>
          </a:xfrm>
          <a:prstGeom prst="rect">
            <a:avLst/>
          </a:prstGeom>
          <a:ln w="0">
            <a:noFill/>
          </a:ln>
        </p:spPr>
      </p:sp>
      <p:sp>
        <p:nvSpPr>
          <p:cNvPr id="38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Very good examples also at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https://k21academy.com/microsoft-azure/dp-900/structured-data-vs-unstructured-data-vs-semi-structured-data/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383" name="PlaceHolder 3"/>
          <p:cNvSpPr>
            <a:spLocks noGrp="1"/>
          </p:cNvSpPr>
          <p:nvPr>
            <p:ph type="sldNum" idx="130"/>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892D204-3C98-4869-ACA2-0443792FA53D}"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685800" y="1143000"/>
            <a:ext cx="5484960" cy="3084840"/>
          </a:xfrm>
          <a:prstGeom prst="rect">
            <a:avLst/>
          </a:prstGeom>
          <a:ln w="0">
            <a:noFill/>
          </a:ln>
        </p:spPr>
      </p:sp>
      <p:sp>
        <p:nvSpPr>
          <p:cNvPr id="38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Very good examples also at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https://k21academy.com/microsoft-azure/dp-900/structured-data-vs-unstructured-data-vs-semi-structured-data/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386" name="PlaceHolder 3"/>
          <p:cNvSpPr>
            <a:spLocks noGrp="1"/>
          </p:cNvSpPr>
          <p:nvPr>
            <p:ph type="sldNum" idx="131"/>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32B4FE1-4FEA-4486-A8B5-0E4476DA847A}"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685800" y="1143000"/>
            <a:ext cx="5484960" cy="3084840"/>
          </a:xfrm>
          <a:prstGeom prst="rect">
            <a:avLst/>
          </a:prstGeom>
          <a:ln w="0">
            <a:noFill/>
          </a:ln>
        </p:spPr>
      </p:sp>
      <p:sp>
        <p:nvSpPr>
          <p:cNvPr id="38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Resources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Quantitative vs Qualitative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https://www.youtube.com/watch?v=4iws9XCyTEk&amp;t=2s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Discrete vs Continuous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https://www.youtube.com/watch?v=bRr8zDOkh9o&amp;t=271s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"Broadly speaking, when you measure something and give it a number value, you create quantitative data. When you classify or judge something, you create qualitative data. So far, so good. But this is just the highest level of data: there are also different types of quantitative and qualitative data."</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https://blog.minitab.com/en/understanding-statistics/understanding-qualitative-quantitative-attribute-discrete-and-continuous-data-types</a:t>
            </a:r>
            <a:r>
              <a:rPr b="0" lang="en-US" sz="2000" strike="noStrike" u="none">
                <a:solidFill>
                  <a:srgbClr val="000000"/>
                </a:solidFill>
                <a:effectLst/>
                <a:uFillTx/>
                <a:latin typeface="Arial"/>
              </a:rPr>
              <a:t> . 1</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1" lang="en-US" sz="2000" strike="noStrike" u="none">
                <a:solidFill>
                  <a:srgbClr val="000000"/>
                </a:solidFill>
                <a:effectLst/>
                <a:uFillTx/>
                <a:latin typeface="Arial"/>
              </a:rPr>
              <a:t>Ch.1 &amp; Ch. 4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4"/>
              </a:rPr>
              <a:t>https://open.umich.edu/find/open-educational-resources/statistics/statistics-250-introduction-statistics-data-analysis#labs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Google Expert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5"/>
              </a:rPr>
              <a:t>https://towardsdatascience.com/how-many-data-types-can-you-name-a5f8869066ca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389" name="PlaceHolder 3"/>
          <p:cNvSpPr>
            <a:spLocks noGrp="1"/>
          </p:cNvSpPr>
          <p:nvPr>
            <p:ph type="sldNum" idx="132"/>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29B7218-6193-404B-90F7-36904C2CAEEA}"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685800" y="1143000"/>
            <a:ext cx="5484960" cy="3084840"/>
          </a:xfrm>
          <a:prstGeom prst="rect">
            <a:avLst/>
          </a:prstGeom>
          <a:ln w="0">
            <a:noFill/>
          </a:ln>
        </p:spPr>
      </p:sp>
      <p:sp>
        <p:nvSpPr>
          <p:cNvPr id="39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92" name="PlaceHolder 3"/>
          <p:cNvSpPr>
            <a:spLocks noGrp="1"/>
          </p:cNvSpPr>
          <p:nvPr>
            <p:ph type="sldNum" idx="133"/>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7B84B52-735E-4B1A-9C1E-015CABD759C2}"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685800" y="1143000"/>
            <a:ext cx="5484960" cy="3084840"/>
          </a:xfrm>
          <a:prstGeom prst="rect">
            <a:avLst/>
          </a:prstGeom>
          <a:ln w="0">
            <a:noFill/>
          </a:ln>
        </p:spPr>
      </p:sp>
      <p:sp>
        <p:nvSpPr>
          <p:cNvPr id="39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Examples &lt; </a:t>
            </a:r>
            <a:r>
              <a:rPr b="0" lang="en-US" sz="2000" strike="noStrike" u="sng">
                <a:solidFill>
                  <a:srgbClr val="000000"/>
                </a:solidFill>
                <a:effectLst/>
                <a:uFillTx/>
                <a:latin typeface="Arial"/>
                <a:hlinkClick r:id="rId1"/>
              </a:rPr>
              <a:t>https://www.mygreatlearning.com/blog/types-of-data/</a:t>
            </a:r>
            <a:r>
              <a:rPr b="0" lang="en-US" sz="2000" strike="noStrike" u="none">
                <a:solidFill>
                  <a:srgbClr val="000000"/>
                </a:solidFill>
                <a:effectLst/>
                <a:uFillTx/>
                <a:latin typeface="Arial"/>
              </a:rPr>
              <a:t> &gt;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95" name="PlaceHolder 3"/>
          <p:cNvSpPr>
            <a:spLocks noGrp="1"/>
          </p:cNvSpPr>
          <p:nvPr>
            <p:ph type="sldNum" idx="134"/>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0403C60-A413-42CE-89E2-C0514AA7779C}"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685800" y="1143000"/>
            <a:ext cx="5484960" cy="3084840"/>
          </a:xfrm>
          <a:prstGeom prst="rect">
            <a:avLst/>
          </a:prstGeom>
          <a:ln w="0">
            <a:noFill/>
          </a:ln>
        </p:spPr>
      </p:sp>
      <p:sp>
        <p:nvSpPr>
          <p:cNvPr id="39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Examples &lt; </a:t>
            </a:r>
            <a:r>
              <a:rPr b="0" lang="en-US" sz="2000" strike="noStrike" u="sng">
                <a:solidFill>
                  <a:srgbClr val="000000"/>
                </a:solidFill>
                <a:effectLst/>
                <a:uFillTx/>
                <a:latin typeface="Arial"/>
                <a:hlinkClick r:id="rId1"/>
              </a:rPr>
              <a:t>https://www.mygreatlearning.com/blog/types-of-data/</a:t>
            </a:r>
            <a:r>
              <a:rPr b="0" lang="en-US" sz="2000" strike="noStrike" u="none">
                <a:solidFill>
                  <a:srgbClr val="000000"/>
                </a:solidFill>
                <a:effectLst/>
                <a:uFillTx/>
                <a:latin typeface="Arial"/>
              </a:rPr>
              <a:t> &gt;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98" name="PlaceHolder 3"/>
          <p:cNvSpPr>
            <a:spLocks noGrp="1"/>
          </p:cNvSpPr>
          <p:nvPr>
            <p:ph type="sldNum" idx="135"/>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A14273B-EE8F-4529-940E-2011DEAD6288}"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685800" y="1143000"/>
            <a:ext cx="5484960" cy="3084840"/>
          </a:xfrm>
          <a:prstGeom prst="rect">
            <a:avLst/>
          </a:prstGeom>
          <a:ln w="0">
            <a:noFill/>
          </a:ln>
        </p:spPr>
      </p:sp>
      <p:sp>
        <p:nvSpPr>
          <p:cNvPr id="40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01" name="PlaceHolder 3"/>
          <p:cNvSpPr>
            <a:spLocks noGrp="1"/>
          </p:cNvSpPr>
          <p:nvPr>
            <p:ph type="sldNum" idx="136"/>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168FB6D-88F7-4A7F-A863-7C802070270D}"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685800" y="1143000"/>
            <a:ext cx="5484960" cy="3084840"/>
          </a:xfrm>
          <a:prstGeom prst="rect">
            <a:avLst/>
          </a:prstGeom>
          <a:ln w="0">
            <a:noFill/>
          </a:ln>
        </p:spPr>
      </p:sp>
      <p:sp>
        <p:nvSpPr>
          <p:cNvPr id="40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This report is a very good resource for maybe better examples and outlooks.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https://www.seagate.com/files/www-content/our-story/trends/files/idc-seagate-dataage-whitepaper.pdf</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Suggested by HBs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https://www.domo.com/solution/data-never-sleeps-6</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04" name="PlaceHolder 3"/>
          <p:cNvSpPr>
            <a:spLocks noGrp="1"/>
          </p:cNvSpPr>
          <p:nvPr>
            <p:ph type="sldNum" idx="137"/>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444DC1F-9AE7-4B1E-BAA2-6BF24079CCB4}"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685800" y="1143000"/>
            <a:ext cx="5484960" cy="3084840"/>
          </a:xfrm>
          <a:prstGeom prst="rect">
            <a:avLst/>
          </a:prstGeom>
          <a:ln w="0">
            <a:noFill/>
          </a:ln>
        </p:spPr>
      </p:sp>
      <p:sp>
        <p:nvSpPr>
          <p:cNvPr id="34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Insert Link of graphics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Internet icon</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Smart phone icon</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Smart watch icon </a:t>
            </a:r>
            <a:endParaRPr b="0" lang="en-US" sz="2000" strike="noStrike" u="none">
              <a:solidFill>
                <a:srgbClr val="000000"/>
              </a:solidFill>
              <a:effectLst/>
              <a:uFillTx/>
              <a:latin typeface="Arial"/>
            </a:endParaRPr>
          </a:p>
        </p:txBody>
      </p:sp>
      <p:sp>
        <p:nvSpPr>
          <p:cNvPr id="341" name="PlaceHolder 3"/>
          <p:cNvSpPr>
            <a:spLocks noGrp="1"/>
          </p:cNvSpPr>
          <p:nvPr>
            <p:ph type="sldNum" idx="116"/>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45DF096-74D1-4EE7-BBC8-6A981F0E582D}"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685800" y="1143000"/>
            <a:ext cx="5484960" cy="3084840"/>
          </a:xfrm>
          <a:prstGeom prst="rect">
            <a:avLst/>
          </a:prstGeom>
          <a:ln w="0">
            <a:noFill/>
          </a:ln>
        </p:spPr>
      </p:sp>
      <p:sp>
        <p:nvSpPr>
          <p:cNvPr id="40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sng">
                <a:solidFill>
                  <a:srgbClr val="000000"/>
                </a:solidFill>
                <a:effectLst/>
                <a:uFillTx/>
                <a:latin typeface="Arial"/>
                <a:hlinkClick r:id="rId1"/>
              </a:rPr>
              <a:t>https://www.seagate.com/files/www-content/our-story/trends/files/idc-seagate-dataage-whitepaper.pdf</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07" name="PlaceHolder 3"/>
          <p:cNvSpPr>
            <a:spLocks noGrp="1"/>
          </p:cNvSpPr>
          <p:nvPr>
            <p:ph type="sldNum" idx="138"/>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00DFAE4-9E46-45B4-AB8E-BA2E872FAF09}"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685800" y="1143000"/>
            <a:ext cx="5484960" cy="3084840"/>
          </a:xfrm>
          <a:prstGeom prst="rect">
            <a:avLst/>
          </a:prstGeom>
          <a:ln w="0">
            <a:noFill/>
          </a:ln>
        </p:spPr>
      </p:sp>
      <p:sp>
        <p:nvSpPr>
          <p:cNvPr id="40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Doug Laney original (3V's) in the 2000's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Read upon this as explaining.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https://datasciencedegree.wisconsin.edu/data-science/what-is-big-data/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Additional V (visualization, value)- Big Data is an ongoing progress. </a:t>
            </a:r>
            <a:endParaRPr b="0" lang="en-US" sz="2000" strike="noStrike" u="none">
              <a:solidFill>
                <a:srgbClr val="000000"/>
              </a:solidFill>
              <a:effectLst/>
              <a:uFillTx/>
              <a:latin typeface="Arial"/>
            </a:endParaRPr>
          </a:p>
        </p:txBody>
      </p:sp>
      <p:sp>
        <p:nvSpPr>
          <p:cNvPr id="410" name="PlaceHolder 3"/>
          <p:cNvSpPr>
            <a:spLocks noGrp="1"/>
          </p:cNvSpPr>
          <p:nvPr>
            <p:ph type="sldNum" idx="139"/>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1F75FED-6634-4EFC-9DCE-84AB75C5F69C}"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685800" y="1143000"/>
            <a:ext cx="5484960" cy="3084840"/>
          </a:xfrm>
          <a:prstGeom prst="rect">
            <a:avLst/>
          </a:prstGeom>
          <a:ln w="0">
            <a:noFill/>
          </a:ln>
        </p:spPr>
      </p:sp>
      <p:sp>
        <p:nvSpPr>
          <p:cNvPr id="41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Mention some real world examples.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https://datasciencedegree.wisconsin.edu/data-science/what-is-big-data/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13" name="PlaceHolder 3"/>
          <p:cNvSpPr>
            <a:spLocks noGrp="1"/>
          </p:cNvSpPr>
          <p:nvPr>
            <p:ph type="sldNum" idx="140"/>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B0EA220-BF99-43D4-AB68-34664E7CC0D1}"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685800" y="1143000"/>
            <a:ext cx="5484960" cy="3084840"/>
          </a:xfrm>
          <a:prstGeom prst="rect">
            <a:avLst/>
          </a:prstGeom>
          <a:ln w="0">
            <a:noFill/>
          </a:ln>
        </p:spPr>
      </p:sp>
      <p:sp>
        <p:nvSpPr>
          <p:cNvPr id="41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16" name="PlaceHolder 3"/>
          <p:cNvSpPr>
            <a:spLocks noGrp="1"/>
          </p:cNvSpPr>
          <p:nvPr>
            <p:ph type="sldNum" idx="141"/>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C68D309-0057-4B1D-BA5F-E91F8E5EF6EB}"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685800" y="1143000"/>
            <a:ext cx="5484960" cy="3084840"/>
          </a:xfrm>
          <a:prstGeom prst="rect">
            <a:avLst/>
          </a:prstGeom>
          <a:ln w="0">
            <a:noFill/>
          </a:ln>
        </p:spPr>
      </p:sp>
      <p:sp>
        <p:nvSpPr>
          <p:cNvPr id="41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https://www.sas.com/en_us/insights/big-data/what-is-big-data.html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Data sources: common data sets for statistical analysis include Internet of Things (IoT) sensors, census data, public health data, social media data, imagery data, and other public sector data that benefit from real-world predictions.</a:t>
            </a:r>
            <a:endParaRPr b="0" lang="en-US" sz="2000" strike="noStrike" u="none">
              <a:solidFill>
                <a:srgbClr val="000000"/>
              </a:solidFill>
              <a:effectLst/>
              <a:uFillTx/>
              <a:latin typeface="Arial"/>
            </a:endParaRPr>
          </a:p>
        </p:txBody>
      </p:sp>
      <p:sp>
        <p:nvSpPr>
          <p:cNvPr id="419" name="PlaceHolder 3"/>
          <p:cNvSpPr>
            <a:spLocks noGrp="1"/>
          </p:cNvSpPr>
          <p:nvPr>
            <p:ph type="sldNum" idx="142"/>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967C10E-2683-4BFA-B01B-CB3284392DE5}"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685800" y="1143000"/>
            <a:ext cx="5484960" cy="3084840"/>
          </a:xfrm>
          <a:prstGeom prst="rect">
            <a:avLst/>
          </a:prstGeom>
          <a:ln w="0">
            <a:noFill/>
          </a:ln>
        </p:spPr>
      </p:sp>
      <p:sp>
        <p:nvSpPr>
          <p:cNvPr id="42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Mention IoT  - Internet of things. </a:t>
            </a:r>
            <a:endParaRPr b="0" lang="en-US" sz="2000" strike="noStrike" u="none">
              <a:solidFill>
                <a:srgbClr val="000000"/>
              </a:solidFill>
              <a:effectLst/>
              <a:uFillTx/>
              <a:latin typeface="Arial"/>
            </a:endParaRPr>
          </a:p>
        </p:txBody>
      </p:sp>
      <p:sp>
        <p:nvSpPr>
          <p:cNvPr id="422" name="PlaceHolder 3"/>
          <p:cNvSpPr>
            <a:spLocks noGrp="1"/>
          </p:cNvSpPr>
          <p:nvPr>
            <p:ph type="sldNum" idx="143"/>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672A292-BC63-4A97-BF1C-2E93A8B72C07}"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685800" y="1143000"/>
            <a:ext cx="5484960" cy="3084840"/>
          </a:xfrm>
          <a:prstGeom prst="rect">
            <a:avLst/>
          </a:prstGeom>
          <a:ln w="0">
            <a:noFill/>
          </a:ln>
        </p:spPr>
      </p:sp>
      <p:sp>
        <p:nvSpPr>
          <p:cNvPr id="424"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Discuss what the major point are in here.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http://drewconway.com/zia/2013/3/26/the-data-science-venn-diagram</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https://excalidraw.com/#room=adc8e9fbbc1d5149cc44,yQ8wfFWtHJyDCMnlc3chmA </a:t>
            </a:r>
            <a:endParaRPr b="0" lang="en-US" sz="2000" strike="noStrike" u="none">
              <a:solidFill>
                <a:srgbClr val="000000"/>
              </a:solidFill>
              <a:effectLst/>
              <a:uFillTx/>
              <a:latin typeface="Arial"/>
            </a:endParaRPr>
          </a:p>
        </p:txBody>
      </p:sp>
      <p:sp>
        <p:nvSpPr>
          <p:cNvPr id="425" name="PlaceHolder 3"/>
          <p:cNvSpPr>
            <a:spLocks noGrp="1"/>
          </p:cNvSpPr>
          <p:nvPr>
            <p:ph type="sldNum" idx="144"/>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0805A21-BD02-4983-AEB7-B3DCDC1BF798}"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685800" y="1143000"/>
            <a:ext cx="5484960" cy="3084840"/>
          </a:xfrm>
          <a:prstGeom prst="rect">
            <a:avLst/>
          </a:prstGeom>
          <a:ln w="0">
            <a:noFill/>
          </a:ln>
        </p:spPr>
      </p:sp>
      <p:sp>
        <p:nvSpPr>
          <p:cNvPr id="34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Other interesting sources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r>
              <a:rPr b="0" lang="en-US" sz="2000" strike="noStrike" u="sng">
                <a:solidFill>
                  <a:srgbClr val="000000"/>
                </a:solidFill>
                <a:effectLst/>
                <a:uFillTx/>
                <a:latin typeface="Arial"/>
                <a:hlinkClick r:id="rId1"/>
              </a:rPr>
              <a:t>https://www.ibm.com/blogs/internet-of-things/what-is-the-iot/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r>
              <a:rPr b="0" lang="en-US" sz="2000" strike="noStrike" u="sng">
                <a:solidFill>
                  <a:srgbClr val="000000"/>
                </a:solidFill>
                <a:effectLst/>
                <a:uFillTx/>
                <a:latin typeface="Arial"/>
                <a:hlinkClick r:id="rId2"/>
              </a:rPr>
              <a:t>https://internetofthingsagenda.techtarget.com/definition/Internet-of-Things-IoT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344" name="PlaceHolder 3"/>
          <p:cNvSpPr>
            <a:spLocks noGrp="1"/>
          </p:cNvSpPr>
          <p:nvPr>
            <p:ph type="sldNum" idx="117"/>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D8BE7B7-70D9-4600-BB4A-8399E053BD9B}"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685800" y="1143000"/>
            <a:ext cx="5484960" cy="3084840"/>
          </a:xfrm>
          <a:prstGeom prst="rect">
            <a:avLst/>
          </a:prstGeom>
          <a:ln w="0">
            <a:noFill/>
          </a:ln>
        </p:spPr>
      </p:sp>
      <p:sp>
        <p:nvSpPr>
          <p:cNvPr id="427"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Discuss what the major point are in here.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http://drewconway.com/zia/2013/3/26/the-data-science-venn-diagram</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28" name="PlaceHolder 3"/>
          <p:cNvSpPr>
            <a:spLocks noGrp="1"/>
          </p:cNvSpPr>
          <p:nvPr>
            <p:ph type="sldNum" idx="145"/>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95BBECD-48A1-43FE-B3EC-CA8D174A9BF8}"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Img"/>
          </p:nvPr>
        </p:nvSpPr>
        <p:spPr>
          <a:xfrm>
            <a:off x="685800" y="1143000"/>
            <a:ext cx="5484960" cy="3084840"/>
          </a:xfrm>
          <a:prstGeom prst="rect">
            <a:avLst/>
          </a:prstGeom>
          <a:ln w="0">
            <a:noFill/>
          </a:ln>
        </p:spPr>
      </p:sp>
      <p:sp>
        <p:nvSpPr>
          <p:cNvPr id="430"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Tukey's Paper</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https://projecteuclid.org/journals/annals-of-mathematical-statistics/volume-33/issue-1/The-Future-of-Data-Analysis/10.1214/aoms/1177704711.full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31" name="PlaceHolder 3"/>
          <p:cNvSpPr>
            <a:spLocks noGrp="1"/>
          </p:cNvSpPr>
          <p:nvPr>
            <p:ph type="sldNum" idx="146"/>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A0DD4C9-4A05-4BD4-962E-A45757782F0C}"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685800" y="1143000"/>
            <a:ext cx="5484960" cy="3084840"/>
          </a:xfrm>
          <a:prstGeom prst="rect">
            <a:avLst/>
          </a:prstGeom>
          <a:ln w="0">
            <a:noFill/>
          </a:ln>
        </p:spPr>
      </p:sp>
      <p:sp>
        <p:nvSpPr>
          <p:cNvPr id="433"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34" name="PlaceHolder 3"/>
          <p:cNvSpPr>
            <a:spLocks noGrp="1"/>
          </p:cNvSpPr>
          <p:nvPr>
            <p:ph type="sldNum" idx="147"/>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A5F114D-5E67-4F85-9BB0-558D93C924D2}"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sldImg"/>
          </p:nvPr>
        </p:nvSpPr>
        <p:spPr>
          <a:xfrm>
            <a:off x="685800" y="1143000"/>
            <a:ext cx="5484960" cy="3084840"/>
          </a:xfrm>
          <a:prstGeom prst="rect">
            <a:avLst/>
          </a:prstGeom>
          <a:ln w="0">
            <a:noFill/>
          </a:ln>
        </p:spPr>
      </p:sp>
      <p:sp>
        <p:nvSpPr>
          <p:cNvPr id="43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Additional Resources to check out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KD Nuggets </a:t>
            </a:r>
            <a:r>
              <a:rPr b="0" lang="en-US" sz="2000" strike="noStrike" u="sng">
                <a:solidFill>
                  <a:srgbClr val="000000"/>
                </a:solidFill>
                <a:effectLst/>
                <a:uFillTx/>
                <a:latin typeface="Arial"/>
                <a:hlinkClick r:id="rId1"/>
              </a:rPr>
              <a:t>https://www.kdnuggets.com/2018/05/beginners-guide-data-science-pipeline.html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GEEKS 4 GEEKS </a:t>
            </a:r>
            <a:r>
              <a:rPr b="0" lang="en-US" sz="2000" strike="noStrike" u="sng">
                <a:solidFill>
                  <a:srgbClr val="000000"/>
                </a:solidFill>
                <a:effectLst/>
                <a:uFillTx/>
                <a:latin typeface="Arial"/>
                <a:hlinkClick r:id="rId2"/>
              </a:rPr>
              <a:t>https://www.geeksforgeeks.org/whats-data-science-pipeline/</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IBM </a:t>
            </a:r>
            <a:r>
              <a:rPr b="0" lang="en-US" sz="2000" strike="noStrike" u="sng">
                <a:solidFill>
                  <a:srgbClr val="000000"/>
                </a:solidFill>
                <a:effectLst/>
                <a:uFillTx/>
                <a:latin typeface="Arial"/>
                <a:hlinkClick r:id="rId3"/>
              </a:rPr>
              <a:t>https://developer.ibm.com/articles/ba-intro-data-science-1/</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37" name="PlaceHolder 3"/>
          <p:cNvSpPr>
            <a:spLocks noGrp="1"/>
          </p:cNvSpPr>
          <p:nvPr>
            <p:ph type="sldNum" idx="148"/>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832B218-5C6D-474C-B72F-19888C4D1652}"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sldImg"/>
          </p:nvPr>
        </p:nvSpPr>
        <p:spPr>
          <a:xfrm>
            <a:off x="685800" y="1143000"/>
            <a:ext cx="5484960" cy="3084840"/>
          </a:xfrm>
          <a:prstGeom prst="rect">
            <a:avLst/>
          </a:prstGeom>
          <a:ln w="0">
            <a:noFill/>
          </a:ln>
        </p:spPr>
      </p:sp>
      <p:sp>
        <p:nvSpPr>
          <p:cNvPr id="43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40" name="PlaceHolder 3"/>
          <p:cNvSpPr>
            <a:spLocks noGrp="1"/>
          </p:cNvSpPr>
          <p:nvPr>
            <p:ph type="sldNum" idx="149"/>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2CDB1CE-799C-48EE-AF30-4F284BE576CA}"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sldImg"/>
          </p:nvPr>
        </p:nvSpPr>
        <p:spPr>
          <a:xfrm>
            <a:off x="685800" y="1143000"/>
            <a:ext cx="5484960" cy="3084840"/>
          </a:xfrm>
          <a:prstGeom prst="rect">
            <a:avLst/>
          </a:prstGeom>
          <a:ln w="0">
            <a:noFill/>
          </a:ln>
        </p:spPr>
      </p:sp>
      <p:sp>
        <p:nvSpPr>
          <p:cNvPr id="44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43" name="PlaceHolder 3"/>
          <p:cNvSpPr>
            <a:spLocks noGrp="1"/>
          </p:cNvSpPr>
          <p:nvPr>
            <p:ph type="sldNum" idx="150"/>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1F3976F-9517-4EF4-9216-AB3749041900}"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sldImg"/>
          </p:nvPr>
        </p:nvSpPr>
        <p:spPr>
          <a:xfrm>
            <a:off x="685800" y="1143000"/>
            <a:ext cx="5484960" cy="3084840"/>
          </a:xfrm>
          <a:prstGeom prst="rect">
            <a:avLst/>
          </a:prstGeom>
          <a:ln w="0">
            <a:noFill/>
          </a:ln>
        </p:spPr>
      </p:sp>
      <p:sp>
        <p:nvSpPr>
          <p:cNvPr id="44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46" name="PlaceHolder 3"/>
          <p:cNvSpPr>
            <a:spLocks noGrp="1"/>
          </p:cNvSpPr>
          <p:nvPr>
            <p:ph type="sldNum" idx="151"/>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62B8355-1FF8-4D62-9355-F0C27198E436}"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ldImg"/>
          </p:nvPr>
        </p:nvSpPr>
        <p:spPr>
          <a:xfrm>
            <a:off x="685800" y="1143000"/>
            <a:ext cx="5484960" cy="3084840"/>
          </a:xfrm>
          <a:prstGeom prst="rect">
            <a:avLst/>
          </a:prstGeom>
          <a:ln w="0">
            <a:noFill/>
          </a:ln>
        </p:spPr>
      </p:sp>
      <p:sp>
        <p:nvSpPr>
          <p:cNvPr id="44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Resources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https://www.youtube.com/watch?v=UiV7wf36je0&amp;t=145s</a:t>
            </a:r>
            <a:r>
              <a:rPr b="0" lang="en-US" sz="2000" strike="noStrike" u="none">
                <a:solidFill>
                  <a:srgbClr val="000000"/>
                </a:solidFill>
                <a:effectLst/>
                <a:uFillTx/>
                <a:latin typeface="Arial"/>
              </a:rPr>
              <a:t> &amp; </a:t>
            </a:r>
            <a:r>
              <a:rPr b="0" lang="en-US" sz="2000" strike="noStrike" u="sng">
                <a:solidFill>
                  <a:srgbClr val="000000"/>
                </a:solidFill>
                <a:effectLst/>
                <a:uFillTx/>
                <a:latin typeface="Arial"/>
                <a:hlinkClick r:id="rId2"/>
              </a:rPr>
              <a:t>https://www.techtarget.com/searchenterpriseai/definition/data-science</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https://www.youtube.com/watch?v=uswU1s3M2VE</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49" name="PlaceHolder 3"/>
          <p:cNvSpPr>
            <a:spLocks noGrp="1"/>
          </p:cNvSpPr>
          <p:nvPr>
            <p:ph type="sldNum" idx="152"/>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CC9B53D-B104-4CBB-BB16-77E761C2E7F7}"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685800" y="1143000"/>
            <a:ext cx="5484960" cy="3084840"/>
          </a:xfrm>
          <a:prstGeom prst="rect">
            <a:avLst/>
          </a:prstGeom>
          <a:ln w="0">
            <a:noFill/>
          </a:ln>
        </p:spPr>
      </p:sp>
      <p:sp>
        <p:nvSpPr>
          <p:cNvPr id="451"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52" name="PlaceHolder 3"/>
          <p:cNvSpPr>
            <a:spLocks noGrp="1"/>
          </p:cNvSpPr>
          <p:nvPr>
            <p:ph type="sldNum" idx="153"/>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56BAEF6-0370-4841-995B-E9EAC532B80B}"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685800" y="1143000"/>
            <a:ext cx="5484960" cy="3084840"/>
          </a:xfrm>
          <a:prstGeom prst="rect">
            <a:avLst/>
          </a:prstGeom>
          <a:ln w="0">
            <a:noFill/>
          </a:ln>
        </p:spPr>
      </p:sp>
      <p:sp>
        <p:nvSpPr>
          <p:cNvPr id="346"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47" name="PlaceHolder 3"/>
          <p:cNvSpPr>
            <a:spLocks noGrp="1"/>
          </p:cNvSpPr>
          <p:nvPr>
            <p:ph type="sldNum" idx="118"/>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411E4BC-5E2F-40B3-9EEA-F6155F1157F0}"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685800" y="1143000"/>
            <a:ext cx="5484960" cy="3084840"/>
          </a:xfrm>
          <a:prstGeom prst="rect">
            <a:avLst/>
          </a:prstGeom>
          <a:ln w="0">
            <a:noFill/>
          </a:ln>
        </p:spPr>
      </p:sp>
      <p:sp>
        <p:nvSpPr>
          <p:cNvPr id="349"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Check out these resources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https://internetofthingsagenda.techtarget.com/definition/Internet-of-Things-IoT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https://www.ibm.com/blogs/internet-of-things/what-is-the-iot/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https://www.geeksforgeeks.org/architecture-of-internet-of-things-iot/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50" name="PlaceHolder 3"/>
          <p:cNvSpPr>
            <a:spLocks noGrp="1"/>
          </p:cNvSpPr>
          <p:nvPr>
            <p:ph type="sldNum" idx="119"/>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AB04F0B-C7A9-49C9-BBA9-5FF8C08178DD}"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685800" y="1143000"/>
            <a:ext cx="5484960" cy="3084840"/>
          </a:xfrm>
          <a:prstGeom prst="rect">
            <a:avLst/>
          </a:prstGeom>
          <a:ln w="0">
            <a:noFill/>
          </a:ln>
        </p:spPr>
      </p:sp>
      <p:sp>
        <p:nvSpPr>
          <p:cNvPr id="352"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53" name="PlaceHolder 3"/>
          <p:cNvSpPr>
            <a:spLocks noGrp="1"/>
          </p:cNvSpPr>
          <p:nvPr>
            <p:ph type="sldNum" idx="120"/>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2634294-E17E-4553-8BFB-9F6A3F791CB9}"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685800" y="1143000"/>
            <a:ext cx="5484960" cy="3084840"/>
          </a:xfrm>
          <a:prstGeom prst="rect">
            <a:avLst/>
          </a:prstGeom>
          <a:ln w="0">
            <a:noFill/>
          </a:ln>
        </p:spPr>
      </p:sp>
      <p:sp>
        <p:nvSpPr>
          <p:cNvPr id="355"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Cons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r>
              <a:rPr b="0" lang="en-US" sz="2000" strike="noStrike" u="sng">
                <a:solidFill>
                  <a:srgbClr val="000000"/>
                </a:solidFill>
                <a:effectLst/>
                <a:uFillTx/>
                <a:latin typeface="Arial"/>
                <a:hlinkClick r:id="rId1"/>
              </a:rPr>
              <a:t>https://internetofthingsagenda.techtarget.com/definition/Internet-of-Things-IoT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56" name="PlaceHolder 3"/>
          <p:cNvSpPr>
            <a:spLocks noGrp="1"/>
          </p:cNvSpPr>
          <p:nvPr>
            <p:ph type="sldNum" idx="121"/>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477946D-A320-45AF-AA89-AE757859C7F9}"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sldImg"/>
          </p:nvPr>
        </p:nvSpPr>
        <p:spPr>
          <a:xfrm>
            <a:off x="685800" y="1143000"/>
            <a:ext cx="5484960" cy="3084840"/>
          </a:xfrm>
          <a:prstGeom prst="rect">
            <a:avLst/>
          </a:prstGeom>
          <a:ln w="0">
            <a:noFill/>
          </a:ln>
        </p:spPr>
      </p:sp>
      <p:sp>
        <p:nvSpPr>
          <p:cNvPr id="358" name="PlaceHolder 2"/>
          <p:cNvSpPr>
            <a:spLocks noGrp="1"/>
          </p:cNvSpPr>
          <p:nvPr>
            <p:ph type="body"/>
          </p:nvPr>
        </p:nvSpPr>
        <p:spPr>
          <a:xfrm>
            <a:off x="685800" y="4400640"/>
            <a:ext cx="5484960" cy="359892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59" name="PlaceHolder 3"/>
          <p:cNvSpPr>
            <a:spLocks noGrp="1"/>
          </p:cNvSpPr>
          <p:nvPr>
            <p:ph type="sldNum" idx="122"/>
          </p:nvPr>
        </p:nvSpPr>
        <p:spPr>
          <a:xfrm>
            <a:off x="3884760" y="8685360"/>
            <a:ext cx="2970360" cy="4572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7FC8C1C-E973-468B-B548-6B0F0E3F6EB9}" type="slidenum">
              <a:rPr b="0" lang="en-US" sz="1200" strike="noStrike" u="none">
                <a:solidFill>
                  <a:srgbClr val="000000"/>
                </a:solidFill>
                <a:effectLst/>
                <a:uFillTx/>
                <a:latin typeface="Times New Roman"/>
              </a:rPr>
              <a:t>48</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724960" y="365040"/>
            <a:ext cx="2627640" cy="581040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 name="PlaceHolder 2"/>
          <p:cNvSpPr>
            <a:spLocks noGrp="1"/>
          </p:cNvSpPr>
          <p:nvPr>
            <p:ph type="body"/>
          </p:nvPr>
        </p:nvSpPr>
        <p:spPr>
          <a:xfrm>
            <a:off x="838080" y="365040"/>
            <a:ext cx="7732800" cy="581040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 name="PlaceHolder 3"/>
          <p:cNvSpPr>
            <a:spLocks noGrp="1"/>
          </p:cNvSpPr>
          <p:nvPr>
            <p:ph type="dt" idx="1"/>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 name="PlaceHolder 4"/>
          <p:cNvSpPr>
            <a:spLocks noGrp="1"/>
          </p:cNvSpPr>
          <p:nvPr>
            <p:ph type="ftr" idx="2"/>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 name="PlaceHolder 5"/>
          <p:cNvSpPr>
            <a:spLocks noGrp="1"/>
          </p:cNvSpPr>
          <p:nvPr>
            <p:ph type="sldNum" idx="3"/>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519B802D-37B2-4215-8CF1-FE759CA40049}"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1523880" y="1122480"/>
            <a:ext cx="9142560" cy="238608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52" name="PlaceHolder 2"/>
          <p:cNvSpPr>
            <a:spLocks noGrp="1"/>
          </p:cNvSpPr>
          <p:nvPr>
            <p:ph type="dt" idx="28"/>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3" name="PlaceHolder 3"/>
          <p:cNvSpPr>
            <a:spLocks noGrp="1"/>
          </p:cNvSpPr>
          <p:nvPr>
            <p:ph type="ftr" idx="29"/>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4" name="PlaceHolder 4"/>
          <p:cNvSpPr>
            <a:spLocks noGrp="1"/>
          </p:cNvSpPr>
          <p:nvPr>
            <p:ph type="sldNum" idx="30"/>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8FC4DC30-2C9D-4ACD-81B6-D61BE2C99729}"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55" name="PlaceHolder 5"/>
          <p:cNvSpPr>
            <a:spLocks noGrp="1"/>
          </p:cNvSpPr>
          <p:nvPr>
            <p:ph type="body"/>
          </p:nvPr>
        </p:nvSpPr>
        <p:spPr>
          <a:xfrm>
            <a:off x="609480" y="1604520"/>
            <a:ext cx="10971360" cy="39762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57" name="PlaceHolder 2"/>
          <p:cNvSpPr>
            <a:spLocks noGrp="1"/>
          </p:cNvSpPr>
          <p:nvPr>
            <p:ph type="body"/>
          </p:nvPr>
        </p:nvSpPr>
        <p:spPr>
          <a:xfrm>
            <a:off x="838080" y="1825560"/>
            <a:ext cx="10514160" cy="43498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8" name="PlaceHolder 3"/>
          <p:cNvSpPr>
            <a:spLocks noGrp="1"/>
          </p:cNvSpPr>
          <p:nvPr>
            <p:ph type="dt" idx="31"/>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9" name="PlaceHolder 4"/>
          <p:cNvSpPr>
            <a:spLocks noGrp="1"/>
          </p:cNvSpPr>
          <p:nvPr>
            <p:ph type="ftr" idx="32"/>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0" name="PlaceHolder 5"/>
          <p:cNvSpPr>
            <a:spLocks noGrp="1"/>
          </p:cNvSpPr>
          <p:nvPr>
            <p:ph type="sldNum" idx="33"/>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2FEE8C57-3022-4935-83DD-599B8CDD13AE}"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8724960" y="365040"/>
            <a:ext cx="2627640" cy="581040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62" name="PlaceHolder 2"/>
          <p:cNvSpPr>
            <a:spLocks noGrp="1"/>
          </p:cNvSpPr>
          <p:nvPr>
            <p:ph type="body"/>
          </p:nvPr>
        </p:nvSpPr>
        <p:spPr>
          <a:xfrm>
            <a:off x="838080" y="365040"/>
            <a:ext cx="7732800" cy="581040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63" name="PlaceHolder 3"/>
          <p:cNvSpPr>
            <a:spLocks noGrp="1"/>
          </p:cNvSpPr>
          <p:nvPr>
            <p:ph type="dt" idx="34"/>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4" name="PlaceHolder 4"/>
          <p:cNvSpPr>
            <a:spLocks noGrp="1"/>
          </p:cNvSpPr>
          <p:nvPr>
            <p:ph type="ftr" idx="35"/>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5" name="PlaceHolder 5"/>
          <p:cNvSpPr>
            <a:spLocks noGrp="1"/>
          </p:cNvSpPr>
          <p:nvPr>
            <p:ph type="sldNum" idx="36"/>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9EEDB77-F33A-4479-AA1A-ED26FB43B2FE}"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
    <p:bg>
      <p:bgPr>
        <a:solidFill>
          <a:srgbClr val="ffffff"/>
        </a:solidFill>
      </p:bgPr>
    </p:bg>
    <p:spTree>
      <p:nvGrpSpPr>
        <p:cNvPr id="1" name=""/>
        <p:cNvGrpSpPr/>
        <p:nvPr/>
      </p:nvGrpSpPr>
      <p:grpSpPr>
        <a:xfrm>
          <a:off x="0" y="0"/>
          <a:ext cx="0" cy="0"/>
          <a:chOff x="0" y="0"/>
          <a:chExt cx="0" cy="0"/>
        </a:xfrm>
      </p:grpSpPr>
      <p:sp>
        <p:nvSpPr>
          <p:cNvPr id="66"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67" name="PlaceHolder 2"/>
          <p:cNvSpPr>
            <a:spLocks noGrp="1"/>
          </p:cNvSpPr>
          <p:nvPr>
            <p:ph type="body"/>
          </p:nvPr>
        </p:nvSpPr>
        <p:spPr>
          <a:xfrm>
            <a:off x="838080" y="1825560"/>
            <a:ext cx="10514160" cy="4349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68" name="PlaceHolder 3"/>
          <p:cNvSpPr>
            <a:spLocks noGrp="1"/>
          </p:cNvSpPr>
          <p:nvPr>
            <p:ph type="dt" idx="37"/>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9" name="PlaceHolder 4"/>
          <p:cNvSpPr>
            <a:spLocks noGrp="1"/>
          </p:cNvSpPr>
          <p:nvPr>
            <p:ph type="ftr" idx="38"/>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0" name="PlaceHolder 5"/>
          <p:cNvSpPr>
            <a:spLocks noGrp="1"/>
          </p:cNvSpPr>
          <p:nvPr>
            <p:ph type="sldNum" idx="39"/>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F5E4DCB9-A881-4228-BEA7-C1D78F1F8C8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rgbClr val="ffffff"/>
        </a:solidFill>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831960" y="1709640"/>
            <a:ext cx="10514160" cy="28512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72" name="PlaceHolder 2"/>
          <p:cNvSpPr>
            <a:spLocks noGrp="1"/>
          </p:cNvSpPr>
          <p:nvPr>
            <p:ph type="body"/>
          </p:nvPr>
        </p:nvSpPr>
        <p:spPr>
          <a:xfrm>
            <a:off x="831960" y="4589640"/>
            <a:ext cx="10514160" cy="14986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73" name="PlaceHolder 3"/>
          <p:cNvSpPr>
            <a:spLocks noGrp="1"/>
          </p:cNvSpPr>
          <p:nvPr>
            <p:ph type="dt" idx="40"/>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4" name="PlaceHolder 4"/>
          <p:cNvSpPr>
            <a:spLocks noGrp="1"/>
          </p:cNvSpPr>
          <p:nvPr>
            <p:ph type="ftr" idx="41"/>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5" name="PlaceHolder 5"/>
          <p:cNvSpPr>
            <a:spLocks noGrp="1"/>
          </p:cNvSpPr>
          <p:nvPr>
            <p:ph type="sldNum" idx="42"/>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8D37A4BF-8D94-4155-975B-06F290A203E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77" name="PlaceHolder 2"/>
          <p:cNvSpPr>
            <a:spLocks noGrp="1"/>
          </p:cNvSpPr>
          <p:nvPr>
            <p:ph type="body"/>
          </p:nvPr>
        </p:nvSpPr>
        <p:spPr>
          <a:xfrm>
            <a:off x="838080" y="1825560"/>
            <a:ext cx="5180040" cy="4349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78" name="PlaceHolder 3"/>
          <p:cNvSpPr>
            <a:spLocks noGrp="1"/>
          </p:cNvSpPr>
          <p:nvPr>
            <p:ph type="body"/>
          </p:nvPr>
        </p:nvSpPr>
        <p:spPr>
          <a:xfrm>
            <a:off x="6172200" y="1825560"/>
            <a:ext cx="5180040" cy="4349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79" name="PlaceHolder 4"/>
          <p:cNvSpPr>
            <a:spLocks noGrp="1"/>
          </p:cNvSpPr>
          <p:nvPr>
            <p:ph type="dt" idx="43"/>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0" name="PlaceHolder 5"/>
          <p:cNvSpPr>
            <a:spLocks noGrp="1"/>
          </p:cNvSpPr>
          <p:nvPr>
            <p:ph type="ftr" idx="44"/>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1" name="PlaceHolder 6"/>
          <p:cNvSpPr>
            <a:spLocks noGrp="1"/>
          </p:cNvSpPr>
          <p:nvPr>
            <p:ph type="sldNum" idx="45"/>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8DC02CCC-BFC2-4725-AA50-9161B8A7832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98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83" name="PlaceHolder 2"/>
          <p:cNvSpPr>
            <a:spLocks noGrp="1"/>
          </p:cNvSpPr>
          <p:nvPr>
            <p:ph type="body"/>
          </p:nvPr>
        </p:nvSpPr>
        <p:spPr>
          <a:xfrm>
            <a:off x="839880" y="1681200"/>
            <a:ext cx="5156280" cy="82260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84" name="PlaceHolder 3"/>
          <p:cNvSpPr>
            <a:spLocks noGrp="1"/>
          </p:cNvSpPr>
          <p:nvPr>
            <p:ph type="body"/>
          </p:nvPr>
        </p:nvSpPr>
        <p:spPr>
          <a:xfrm>
            <a:off x="839880" y="2505240"/>
            <a:ext cx="5156280" cy="3683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85" name="PlaceHolder 4"/>
          <p:cNvSpPr>
            <a:spLocks noGrp="1"/>
          </p:cNvSpPr>
          <p:nvPr>
            <p:ph type="body"/>
          </p:nvPr>
        </p:nvSpPr>
        <p:spPr>
          <a:xfrm>
            <a:off x="6172200" y="1681200"/>
            <a:ext cx="5181840" cy="82260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86" name="PlaceHolder 5"/>
          <p:cNvSpPr>
            <a:spLocks noGrp="1"/>
          </p:cNvSpPr>
          <p:nvPr>
            <p:ph type="body"/>
          </p:nvPr>
        </p:nvSpPr>
        <p:spPr>
          <a:xfrm>
            <a:off x="6172200" y="2505240"/>
            <a:ext cx="5181840" cy="3683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87" name="PlaceHolder 6"/>
          <p:cNvSpPr>
            <a:spLocks noGrp="1"/>
          </p:cNvSpPr>
          <p:nvPr>
            <p:ph type="dt" idx="46"/>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8" name="PlaceHolder 7"/>
          <p:cNvSpPr>
            <a:spLocks noGrp="1"/>
          </p:cNvSpPr>
          <p:nvPr>
            <p:ph type="ftr" idx="47"/>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9" name="PlaceHolder 8"/>
          <p:cNvSpPr>
            <a:spLocks noGrp="1"/>
          </p:cNvSpPr>
          <p:nvPr>
            <p:ph type="sldNum" idx="48"/>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F088168E-EEB1-46C7-B0E4-DF4C461329C8}"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bg>
      <p:bgPr>
        <a:solidFill>
          <a:srgbClr val="ffffff"/>
        </a:solidFill>
      </p:bgPr>
    </p:bg>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91" name="PlaceHolder 2"/>
          <p:cNvSpPr>
            <a:spLocks noGrp="1"/>
          </p:cNvSpPr>
          <p:nvPr>
            <p:ph type="dt" idx="49"/>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2" name="PlaceHolder 3"/>
          <p:cNvSpPr>
            <a:spLocks noGrp="1"/>
          </p:cNvSpPr>
          <p:nvPr>
            <p:ph type="ftr" idx="50"/>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3" name="PlaceHolder 4"/>
          <p:cNvSpPr>
            <a:spLocks noGrp="1"/>
          </p:cNvSpPr>
          <p:nvPr>
            <p:ph type="sldNum" idx="51"/>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837F2610-AF30-4122-BAE0-4B0E2BA1CA11}"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bg>
      <p:bgPr>
        <a:solidFill>
          <a:srgbClr val="ffffff"/>
        </a:solidFill>
      </p:bgPr>
    </p:bg>
    <p:spTree>
      <p:nvGrpSpPr>
        <p:cNvPr id="1" name=""/>
        <p:cNvGrpSpPr/>
        <p:nvPr/>
      </p:nvGrpSpPr>
      <p:grpSpPr>
        <a:xfrm>
          <a:off x="0" y="0"/>
          <a:ext cx="0" cy="0"/>
          <a:chOff x="0" y="0"/>
          <a:chExt cx="0" cy="0"/>
        </a:xfrm>
      </p:grpSpPr>
      <p:sp>
        <p:nvSpPr>
          <p:cNvPr id="94" name="PlaceHolder 1"/>
          <p:cNvSpPr>
            <a:spLocks noGrp="1"/>
          </p:cNvSpPr>
          <p:nvPr>
            <p:ph type="dt" idx="52"/>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5" name="PlaceHolder 2"/>
          <p:cNvSpPr>
            <a:spLocks noGrp="1"/>
          </p:cNvSpPr>
          <p:nvPr>
            <p:ph type="ftr" idx="53"/>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6" name="PlaceHolder 3"/>
          <p:cNvSpPr>
            <a:spLocks noGrp="1"/>
          </p:cNvSpPr>
          <p:nvPr>
            <p:ph type="sldNum" idx="54"/>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8624D21-E5D0-47FF-A32B-ED7120E5FB8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bg>
      <p:bgPr>
        <a:solidFill>
          <a:srgbClr val="ffffff"/>
        </a:solidFill>
      </p:bgPr>
    </p:bg>
    <p:spTree>
      <p:nvGrpSpPr>
        <p:cNvPr id="1" name=""/>
        <p:cNvGrpSpPr/>
        <p:nvPr/>
      </p:nvGrpSpPr>
      <p:grpSpPr>
        <a:xfrm>
          <a:off x="0" y="0"/>
          <a:ext cx="0" cy="0"/>
          <a:chOff x="0" y="0"/>
          <a:chExt cx="0" cy="0"/>
        </a:xfrm>
      </p:grpSpPr>
      <p:sp>
        <p:nvSpPr>
          <p:cNvPr id="97" name="PlaceHolder 1"/>
          <p:cNvSpPr>
            <a:spLocks noGrp="1"/>
          </p:cNvSpPr>
          <p:nvPr>
            <p:ph type="title"/>
          </p:nvPr>
        </p:nvSpPr>
        <p:spPr>
          <a:xfrm>
            <a:off x="839880" y="457200"/>
            <a:ext cx="3930840" cy="159876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98" name="PlaceHolder 2"/>
          <p:cNvSpPr>
            <a:spLocks noGrp="1"/>
          </p:cNvSpPr>
          <p:nvPr>
            <p:ph type="body"/>
          </p:nvPr>
        </p:nvSpPr>
        <p:spPr>
          <a:xfrm>
            <a:off x="5183280" y="987480"/>
            <a:ext cx="6170760" cy="4872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99" name="PlaceHolder 3"/>
          <p:cNvSpPr>
            <a:spLocks noGrp="1"/>
          </p:cNvSpPr>
          <p:nvPr>
            <p:ph type="body"/>
          </p:nvPr>
        </p:nvSpPr>
        <p:spPr>
          <a:xfrm>
            <a:off x="839880" y="2057400"/>
            <a:ext cx="3930840" cy="381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100" name="PlaceHolder 4"/>
          <p:cNvSpPr>
            <a:spLocks noGrp="1"/>
          </p:cNvSpPr>
          <p:nvPr>
            <p:ph type="dt" idx="55"/>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01" name="PlaceHolder 5"/>
          <p:cNvSpPr>
            <a:spLocks noGrp="1"/>
          </p:cNvSpPr>
          <p:nvPr>
            <p:ph type="ftr" idx="56"/>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2" name="PlaceHolder 6"/>
          <p:cNvSpPr>
            <a:spLocks noGrp="1"/>
          </p:cNvSpPr>
          <p:nvPr>
            <p:ph type="sldNum" idx="57"/>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7444C8D-E290-4D2B-8E58-62869C2B1342}"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6" name="PlaceHolder 2"/>
          <p:cNvSpPr>
            <a:spLocks noGrp="1"/>
          </p:cNvSpPr>
          <p:nvPr>
            <p:ph type="body"/>
          </p:nvPr>
        </p:nvSpPr>
        <p:spPr>
          <a:xfrm>
            <a:off x="838080" y="1825560"/>
            <a:ext cx="10514160" cy="4349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7" name="PlaceHolder 3"/>
          <p:cNvSpPr>
            <a:spLocks noGrp="1"/>
          </p:cNvSpPr>
          <p:nvPr>
            <p:ph type="dt" idx="4"/>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 name="PlaceHolder 4"/>
          <p:cNvSpPr>
            <a:spLocks noGrp="1"/>
          </p:cNvSpPr>
          <p:nvPr>
            <p:ph type="ftr" idx="5"/>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 name="PlaceHolder 5"/>
          <p:cNvSpPr>
            <a:spLocks noGrp="1"/>
          </p:cNvSpPr>
          <p:nvPr>
            <p:ph type="sldNum" idx="6"/>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21AB3A91-7A32-4898-AEDA-7BC9EBD5E0C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bg>
      <p:bgPr>
        <a:solidFill>
          <a:srgbClr val="ffffff"/>
        </a:solidFill>
      </p:bgPr>
    </p:bg>
    <p:spTree>
      <p:nvGrpSpPr>
        <p:cNvPr id="1" name=""/>
        <p:cNvGrpSpPr/>
        <p:nvPr/>
      </p:nvGrpSpPr>
      <p:grpSpPr>
        <a:xfrm>
          <a:off x="0" y="0"/>
          <a:ext cx="0" cy="0"/>
          <a:chOff x="0" y="0"/>
          <a:chExt cx="0" cy="0"/>
        </a:xfrm>
      </p:grpSpPr>
      <p:sp>
        <p:nvSpPr>
          <p:cNvPr id="103" name="PlaceHolder 1"/>
          <p:cNvSpPr>
            <a:spLocks noGrp="1"/>
          </p:cNvSpPr>
          <p:nvPr>
            <p:ph type="title"/>
          </p:nvPr>
        </p:nvSpPr>
        <p:spPr>
          <a:xfrm>
            <a:off x="839880" y="457200"/>
            <a:ext cx="3930840" cy="159876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104" name="PlaceHolder 2"/>
          <p:cNvSpPr>
            <a:spLocks noGrp="1"/>
          </p:cNvSpPr>
          <p:nvPr>
            <p:ph type="body"/>
          </p:nvPr>
        </p:nvSpPr>
        <p:spPr>
          <a:xfrm>
            <a:off x="5183280" y="987480"/>
            <a:ext cx="6170760" cy="487224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3200" strike="noStrike" u="none">
                <a:solidFill>
                  <a:schemeClr val="dk1"/>
                </a:solidFill>
                <a:effectLst/>
                <a:uFillTx/>
                <a:latin typeface="Calibri"/>
              </a:rPr>
              <a:t>Click icon to add picture</a:t>
            </a:r>
            <a:endParaRPr b="0" lang="en-US" sz="3200" strike="noStrike" u="none">
              <a:solidFill>
                <a:srgbClr val="000000"/>
              </a:solidFill>
              <a:effectLst/>
              <a:uFillTx/>
              <a:latin typeface="Arial"/>
            </a:endParaRPr>
          </a:p>
        </p:txBody>
      </p:sp>
      <p:sp>
        <p:nvSpPr>
          <p:cNvPr id="105" name="PlaceHolder 3"/>
          <p:cNvSpPr>
            <a:spLocks noGrp="1"/>
          </p:cNvSpPr>
          <p:nvPr>
            <p:ph type="body"/>
          </p:nvPr>
        </p:nvSpPr>
        <p:spPr>
          <a:xfrm>
            <a:off x="839880" y="2057400"/>
            <a:ext cx="3930840" cy="381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106" name="PlaceHolder 4"/>
          <p:cNvSpPr>
            <a:spLocks noGrp="1"/>
          </p:cNvSpPr>
          <p:nvPr>
            <p:ph type="dt" idx="58"/>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07" name="PlaceHolder 5"/>
          <p:cNvSpPr>
            <a:spLocks noGrp="1"/>
          </p:cNvSpPr>
          <p:nvPr>
            <p:ph type="ftr" idx="59"/>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8" name="PlaceHolder 6"/>
          <p:cNvSpPr>
            <a:spLocks noGrp="1"/>
          </p:cNvSpPr>
          <p:nvPr>
            <p:ph type="sldNum" idx="60"/>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BEA430F8-830C-44A2-8D69-A5CAE4F1D21C}"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bg>
      <p:bgPr>
        <a:solidFill>
          <a:srgbClr val="ffffff"/>
        </a:solidFill>
      </p:bgPr>
    </p:bg>
    <p:spTree>
      <p:nvGrpSpPr>
        <p:cNvPr id="1" name=""/>
        <p:cNvGrpSpPr/>
        <p:nvPr/>
      </p:nvGrpSpPr>
      <p:grpSpPr>
        <a:xfrm>
          <a:off x="0" y="0"/>
          <a:ext cx="0" cy="0"/>
          <a:chOff x="0" y="0"/>
          <a:chExt cx="0" cy="0"/>
        </a:xfrm>
      </p:grpSpPr>
      <p:sp>
        <p:nvSpPr>
          <p:cNvPr id="109" name="PlaceHolder 1"/>
          <p:cNvSpPr>
            <a:spLocks noGrp="1"/>
          </p:cNvSpPr>
          <p:nvPr>
            <p:ph type="title"/>
          </p:nvPr>
        </p:nvSpPr>
        <p:spPr>
          <a:xfrm>
            <a:off x="1523880" y="1122480"/>
            <a:ext cx="9142560" cy="238608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110" name="PlaceHolder 2"/>
          <p:cNvSpPr>
            <a:spLocks noGrp="1"/>
          </p:cNvSpPr>
          <p:nvPr>
            <p:ph type="dt" idx="61"/>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11" name="PlaceHolder 3"/>
          <p:cNvSpPr>
            <a:spLocks noGrp="1"/>
          </p:cNvSpPr>
          <p:nvPr>
            <p:ph type="ftr" idx="62"/>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2" name="PlaceHolder 4"/>
          <p:cNvSpPr>
            <a:spLocks noGrp="1"/>
          </p:cNvSpPr>
          <p:nvPr>
            <p:ph type="sldNum" idx="63"/>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49C5B2E-0152-497E-AB45-6A4873979D26}"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
    <p:bg>
      <p:bgPr>
        <a:solidFill>
          <a:srgbClr val="ffffff"/>
        </a:solidFill>
      </p:bgPr>
    </p:bg>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14" name="PlaceHolder 2"/>
          <p:cNvSpPr>
            <a:spLocks noGrp="1"/>
          </p:cNvSpPr>
          <p:nvPr>
            <p:ph type="body"/>
          </p:nvPr>
        </p:nvSpPr>
        <p:spPr>
          <a:xfrm>
            <a:off x="838080" y="1825560"/>
            <a:ext cx="10514160" cy="43498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15" name="PlaceHolder 3"/>
          <p:cNvSpPr>
            <a:spLocks noGrp="1"/>
          </p:cNvSpPr>
          <p:nvPr>
            <p:ph type="dt" idx="64"/>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16" name="PlaceHolder 4"/>
          <p:cNvSpPr>
            <a:spLocks noGrp="1"/>
          </p:cNvSpPr>
          <p:nvPr>
            <p:ph type="ftr" idx="65"/>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7" name="PlaceHolder 5"/>
          <p:cNvSpPr>
            <a:spLocks noGrp="1"/>
          </p:cNvSpPr>
          <p:nvPr>
            <p:ph type="sldNum" idx="66"/>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5C05AC7D-397E-41EA-8692-74981C37187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_">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4160" cy="132408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24" name="PlaceHolder 2"/>
          <p:cNvSpPr>
            <a:spLocks noGrp="1"/>
          </p:cNvSpPr>
          <p:nvPr>
            <p:ph/>
          </p:nvPr>
        </p:nvSpPr>
        <p:spPr>
          <a:xfrm>
            <a:off x="838080" y="1825560"/>
            <a:ext cx="10514160" cy="434988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67"/>
          </p:nvPr>
        </p:nvSpPr>
        <p:spPr/>
        <p:txBody>
          <a:bodyPr/>
          <a:p>
            <a:r>
              <a:t>Footer</a:t>
            </a:r>
          </a:p>
        </p:txBody>
      </p:sp>
      <p:sp>
        <p:nvSpPr>
          <p:cNvPr id="5" name="PlaceHolder 4"/>
          <p:cNvSpPr>
            <a:spLocks noGrp="1"/>
          </p:cNvSpPr>
          <p:nvPr>
            <p:ph type="sldNum" idx="68"/>
          </p:nvPr>
        </p:nvSpPr>
        <p:spPr/>
        <p:txBody>
          <a:bodyPr/>
          <a:p>
            <a:fld id="{41CB61E7-08D0-4B41-A711-8D7CB3A70472}" type="slidenum">
              <a:t>&lt;#&gt;</a:t>
            </a:fld>
          </a:p>
        </p:txBody>
      </p:sp>
      <p:sp>
        <p:nvSpPr>
          <p:cNvPr id="6" name="PlaceHolder 5"/>
          <p:cNvSpPr>
            <a:spLocks noGrp="1"/>
          </p:cNvSpPr>
          <p:nvPr>
            <p:ph type="dt" idx="6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831960" y="1709640"/>
            <a:ext cx="10514160" cy="285120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11" name="PlaceHolder 2"/>
          <p:cNvSpPr>
            <a:spLocks noGrp="1"/>
          </p:cNvSpPr>
          <p:nvPr>
            <p:ph type="body"/>
          </p:nvPr>
        </p:nvSpPr>
        <p:spPr>
          <a:xfrm>
            <a:off x="831960" y="4589640"/>
            <a:ext cx="10514160" cy="14986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2" name="PlaceHolder 3"/>
          <p:cNvSpPr>
            <a:spLocks noGrp="1"/>
          </p:cNvSpPr>
          <p:nvPr>
            <p:ph type="dt" idx="7"/>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3" name="PlaceHolder 4"/>
          <p:cNvSpPr>
            <a:spLocks noGrp="1"/>
          </p:cNvSpPr>
          <p:nvPr>
            <p:ph type="ftr" idx="8"/>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4" name="PlaceHolder 5"/>
          <p:cNvSpPr>
            <a:spLocks noGrp="1"/>
          </p:cNvSpPr>
          <p:nvPr>
            <p:ph type="sldNum" idx="9"/>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28D3DEE-841C-4EB8-A9F6-961AE0136A89}"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6" name="PlaceHolder 2"/>
          <p:cNvSpPr>
            <a:spLocks noGrp="1"/>
          </p:cNvSpPr>
          <p:nvPr>
            <p:ph type="body"/>
          </p:nvPr>
        </p:nvSpPr>
        <p:spPr>
          <a:xfrm>
            <a:off x="838080" y="1825560"/>
            <a:ext cx="5180040" cy="4349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7" name="PlaceHolder 3"/>
          <p:cNvSpPr>
            <a:spLocks noGrp="1"/>
          </p:cNvSpPr>
          <p:nvPr>
            <p:ph type="body"/>
          </p:nvPr>
        </p:nvSpPr>
        <p:spPr>
          <a:xfrm>
            <a:off x="6172200" y="1825560"/>
            <a:ext cx="5180040" cy="4349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8" name="PlaceHolder 4"/>
          <p:cNvSpPr>
            <a:spLocks noGrp="1"/>
          </p:cNvSpPr>
          <p:nvPr>
            <p:ph type="dt" idx="10"/>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9" name="PlaceHolder 5"/>
          <p:cNvSpPr>
            <a:spLocks noGrp="1"/>
          </p:cNvSpPr>
          <p:nvPr>
            <p:ph type="ftr" idx="11"/>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0" name="PlaceHolder 6"/>
          <p:cNvSpPr>
            <a:spLocks noGrp="1"/>
          </p:cNvSpPr>
          <p:nvPr>
            <p:ph type="sldNum" idx="12"/>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EF0341D-72B5-4A10-A4FD-2B866F007BC8}"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8398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2" name="PlaceHolder 2"/>
          <p:cNvSpPr>
            <a:spLocks noGrp="1"/>
          </p:cNvSpPr>
          <p:nvPr>
            <p:ph type="body"/>
          </p:nvPr>
        </p:nvSpPr>
        <p:spPr>
          <a:xfrm>
            <a:off x="839880" y="1681200"/>
            <a:ext cx="5156280" cy="82260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23" name="PlaceHolder 3"/>
          <p:cNvSpPr>
            <a:spLocks noGrp="1"/>
          </p:cNvSpPr>
          <p:nvPr>
            <p:ph type="body"/>
          </p:nvPr>
        </p:nvSpPr>
        <p:spPr>
          <a:xfrm>
            <a:off x="839880" y="2505240"/>
            <a:ext cx="5156280" cy="3683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4" name="PlaceHolder 4"/>
          <p:cNvSpPr>
            <a:spLocks noGrp="1"/>
          </p:cNvSpPr>
          <p:nvPr>
            <p:ph type="body"/>
          </p:nvPr>
        </p:nvSpPr>
        <p:spPr>
          <a:xfrm>
            <a:off x="6172200" y="1681200"/>
            <a:ext cx="5181840" cy="82260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25" name="PlaceHolder 5"/>
          <p:cNvSpPr>
            <a:spLocks noGrp="1"/>
          </p:cNvSpPr>
          <p:nvPr>
            <p:ph type="body"/>
          </p:nvPr>
        </p:nvSpPr>
        <p:spPr>
          <a:xfrm>
            <a:off x="6172200" y="2505240"/>
            <a:ext cx="5181840" cy="3683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6" name="PlaceHolder 6"/>
          <p:cNvSpPr>
            <a:spLocks noGrp="1"/>
          </p:cNvSpPr>
          <p:nvPr>
            <p:ph type="dt" idx="13"/>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7" name="PlaceHolder 7"/>
          <p:cNvSpPr>
            <a:spLocks noGrp="1"/>
          </p:cNvSpPr>
          <p:nvPr>
            <p:ph type="ftr" idx="14"/>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8" name="PlaceHolder 8"/>
          <p:cNvSpPr>
            <a:spLocks noGrp="1"/>
          </p:cNvSpPr>
          <p:nvPr>
            <p:ph type="sldNum" idx="15"/>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14AD0E1-AD5F-4086-9FD8-5F43D9A1BF28}"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0" name="PlaceHolder 2"/>
          <p:cNvSpPr>
            <a:spLocks noGrp="1"/>
          </p:cNvSpPr>
          <p:nvPr>
            <p:ph type="dt" idx="16"/>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1" name="PlaceHolder 3"/>
          <p:cNvSpPr>
            <a:spLocks noGrp="1"/>
          </p:cNvSpPr>
          <p:nvPr>
            <p:ph type="ftr" idx="17"/>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2" name="PlaceHolder 4"/>
          <p:cNvSpPr>
            <a:spLocks noGrp="1"/>
          </p:cNvSpPr>
          <p:nvPr>
            <p:ph type="sldNum" idx="18"/>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8611646C-9F23-4939-B2A8-3AD121CFFE0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33" name="PlaceHolder 5"/>
          <p:cNvSpPr>
            <a:spLocks noGrp="1"/>
          </p:cNvSpPr>
          <p:nvPr>
            <p:ph type="body"/>
          </p:nvPr>
        </p:nvSpPr>
        <p:spPr>
          <a:xfrm>
            <a:off x="609480" y="1604520"/>
            <a:ext cx="10971360" cy="39762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34" name="PlaceHolder 1"/>
          <p:cNvSpPr>
            <a:spLocks noGrp="1"/>
          </p:cNvSpPr>
          <p:nvPr>
            <p:ph type="dt" idx="19"/>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5" name="PlaceHolder 2"/>
          <p:cNvSpPr>
            <a:spLocks noGrp="1"/>
          </p:cNvSpPr>
          <p:nvPr>
            <p:ph type="ftr" idx="20"/>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6" name="PlaceHolder 3"/>
          <p:cNvSpPr>
            <a:spLocks noGrp="1"/>
          </p:cNvSpPr>
          <p:nvPr>
            <p:ph type="sldNum" idx="21"/>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1B0214C-4ECA-495B-8753-3F1CB87B598D}"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37" name="PlaceHolder 4"/>
          <p:cNvSpPr>
            <a:spLocks noGrp="1"/>
          </p:cNvSpPr>
          <p:nvPr>
            <p:ph type="title"/>
          </p:nvPr>
        </p:nvSpPr>
        <p:spPr>
          <a:xfrm>
            <a:off x="609480" y="273600"/>
            <a:ext cx="10971360" cy="114372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US" sz="1800" strike="noStrike" u="none">
              <a:solidFill>
                <a:srgbClr val="000000"/>
              </a:solidFill>
              <a:effectLst/>
              <a:uFillTx/>
              <a:latin typeface="Arial"/>
            </a:endParaRPr>
          </a:p>
        </p:txBody>
      </p:sp>
      <p:sp>
        <p:nvSpPr>
          <p:cNvPr id="38" name="PlaceHolder 5"/>
          <p:cNvSpPr>
            <a:spLocks noGrp="1"/>
          </p:cNvSpPr>
          <p:nvPr>
            <p:ph type="body"/>
          </p:nvPr>
        </p:nvSpPr>
        <p:spPr>
          <a:xfrm>
            <a:off x="609480" y="1604520"/>
            <a:ext cx="10971360" cy="397620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9880" y="457200"/>
            <a:ext cx="3930840" cy="159876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40" name="PlaceHolder 2"/>
          <p:cNvSpPr>
            <a:spLocks noGrp="1"/>
          </p:cNvSpPr>
          <p:nvPr>
            <p:ph type="body"/>
          </p:nvPr>
        </p:nvSpPr>
        <p:spPr>
          <a:xfrm>
            <a:off x="5183280" y="987480"/>
            <a:ext cx="6170760" cy="4872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41" name="PlaceHolder 3"/>
          <p:cNvSpPr>
            <a:spLocks noGrp="1"/>
          </p:cNvSpPr>
          <p:nvPr>
            <p:ph type="body"/>
          </p:nvPr>
        </p:nvSpPr>
        <p:spPr>
          <a:xfrm>
            <a:off x="839880" y="2057400"/>
            <a:ext cx="3930840" cy="381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42" name="PlaceHolder 4"/>
          <p:cNvSpPr>
            <a:spLocks noGrp="1"/>
          </p:cNvSpPr>
          <p:nvPr>
            <p:ph type="dt" idx="22"/>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3" name="PlaceHolder 5"/>
          <p:cNvSpPr>
            <a:spLocks noGrp="1"/>
          </p:cNvSpPr>
          <p:nvPr>
            <p:ph type="ftr" idx="23"/>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4" name="PlaceHolder 6"/>
          <p:cNvSpPr>
            <a:spLocks noGrp="1"/>
          </p:cNvSpPr>
          <p:nvPr>
            <p:ph type="sldNum" idx="24"/>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F6591CD-82CD-4C5F-AAB4-7755EEDFA5B2}"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839880" y="457200"/>
            <a:ext cx="3930840" cy="159876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46" name="PlaceHolder 2"/>
          <p:cNvSpPr>
            <a:spLocks noGrp="1"/>
          </p:cNvSpPr>
          <p:nvPr>
            <p:ph type="body"/>
          </p:nvPr>
        </p:nvSpPr>
        <p:spPr>
          <a:xfrm>
            <a:off x="5183280" y="987480"/>
            <a:ext cx="6170760" cy="487224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rgbClr val="000000"/>
              </a:solidFill>
              <a:effectLst/>
              <a:uFillTx/>
              <a:latin typeface="Arial"/>
            </a:endParaRPr>
          </a:p>
        </p:txBody>
      </p:sp>
      <p:sp>
        <p:nvSpPr>
          <p:cNvPr id="47" name="PlaceHolder 3"/>
          <p:cNvSpPr>
            <a:spLocks noGrp="1"/>
          </p:cNvSpPr>
          <p:nvPr>
            <p:ph type="body"/>
          </p:nvPr>
        </p:nvSpPr>
        <p:spPr>
          <a:xfrm>
            <a:off x="839880" y="2057400"/>
            <a:ext cx="3930840" cy="381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48" name="PlaceHolder 4"/>
          <p:cNvSpPr>
            <a:spLocks noGrp="1"/>
          </p:cNvSpPr>
          <p:nvPr>
            <p:ph type="dt" idx="25"/>
          </p:nvPr>
        </p:nvSpPr>
        <p:spPr>
          <a:xfrm>
            <a:off x="838080" y="6356520"/>
            <a:ext cx="2741760" cy="36360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9" name="PlaceHolder 5"/>
          <p:cNvSpPr>
            <a:spLocks noGrp="1"/>
          </p:cNvSpPr>
          <p:nvPr>
            <p:ph type="ftr" idx="26"/>
          </p:nvPr>
        </p:nvSpPr>
        <p:spPr>
          <a:xfrm>
            <a:off x="4038480" y="6356520"/>
            <a:ext cx="4113360" cy="36360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0" name="PlaceHolder 6"/>
          <p:cNvSpPr>
            <a:spLocks noGrp="1"/>
          </p:cNvSpPr>
          <p:nvPr>
            <p:ph type="sldNum" idx="27"/>
          </p:nvPr>
        </p:nvSpPr>
        <p:spPr>
          <a:xfrm>
            <a:off x="8610480" y="6356520"/>
            <a:ext cx="2741760" cy="36360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FFE45A9-36DF-4DDF-8867-22F531192F9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889560"/>
            <a:ext cx="1051416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19" name="PlaceHolder 2"/>
          <p:cNvSpPr>
            <a:spLocks noGrp="1"/>
          </p:cNvSpPr>
          <p:nvPr>
            <p:ph type="body"/>
          </p:nvPr>
        </p:nvSpPr>
        <p:spPr>
          <a:xfrm>
            <a:off x="838080" y="1825560"/>
            <a:ext cx="10514160" cy="43498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20" name="PlaceHolder 3"/>
          <p:cNvSpPr>
            <a:spLocks noGrp="1"/>
          </p:cNvSpPr>
          <p:nvPr>
            <p:ph type="ftr" idx="6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21" name="PlaceHolder 4"/>
          <p:cNvSpPr>
            <a:spLocks noGrp="1"/>
          </p:cNvSpPr>
          <p:nvPr>
            <p:ph type="sldNum" idx="68"/>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C1E8DCE-D449-4149-B773-6EE8F360906E}"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122" name="PlaceHolder 5"/>
          <p:cNvSpPr>
            <a:spLocks noGrp="1"/>
          </p:cNvSpPr>
          <p:nvPr>
            <p:ph type="dt" idx="69"/>
          </p:nvPr>
        </p:nvSpPr>
        <p:spPr>
          <a:xfrm>
            <a:off x="838080" y="6356520"/>
            <a:ext cx="2742120" cy="36396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0.xml"/>
</Relationships>
</file>

<file path=ppt/slides/_rels/slide10.xml.rels><?xml version="1.0" encoding="UTF-8"?>
<Relationships xmlns="http://schemas.openxmlformats.org/package/2006/relationships"><Relationship Id="rId1" Type="http://schemas.openxmlformats.org/officeDocument/2006/relationships/hyperlink" Target="https://www.ibm.com/blogs/internet-of-things/what-is-the-iot/" TargetMode="External"/><Relationship Id="rId2"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s://www.ibm.com/blogs/internet-of-things/what-is-the-iot/" TargetMode="External"/><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hyperlink" Target="https://www.ibm.com/blogs/internet-of-things/what-is-the-iot/" TargetMode="Externa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2.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hyperlink" Target="https://www.youtube.com/watch?v=6mBO2vqLv38" TargetMode="External"/><Relationship Id="rId2" Type="http://schemas.openxmlformats.org/officeDocument/2006/relationships/video" Target="https://www.youtube.com/embed/6mBO2vqLv38?feature=oembed" TargetMode="External"/><Relationship Id="rId3" Type="http://schemas.microsoft.com/office/2007/relationships/media" Target="https://www.youtube.com/embed/6mBO2vqLv38?feature=oembed" TargetMode="External"/><Relationship Id="rId4" Type="http://schemas.openxmlformats.org/officeDocument/2006/relationships/image" Target="../media/image14.jpeg"/><Relationship Id="rId5" Type="http://schemas.openxmlformats.org/officeDocument/2006/relationships/slideLayout" Target="../slideLayouts/slideLayout2.xml"/>
</Relationships>
</file>

<file path=ppt/slides/_rels/slide14.xml.rels><?xml version="1.0" encoding="UTF-8"?>
<Relationships xmlns="http://schemas.openxmlformats.org/package/2006/relationships"><Relationship Id="rId1" Type="http://schemas.openxmlformats.org/officeDocument/2006/relationships/hyperlink" Target="https://www.goodreads.com/quotes/286871-data-data-data-he-cried-impatiently-i-can-t-make-bricks-without-clay" TargetMode="External"/><Relationship Id="rId2" Type="http://schemas.openxmlformats.org/officeDocument/2006/relationships/hyperlink" Target="https://www.gettyimages.com/detail/news-photo/scottish-novelist-sir-arthur-conan-doyle-news-photo/2641806?adppopup=true" TargetMode="External"/><Relationship Id="rId3" Type="http://schemas.openxmlformats.org/officeDocument/2006/relationships/image" Target="../media/image15.png"/><Relationship Id="rId4" Type="http://schemas.openxmlformats.org/officeDocument/2006/relationships/slideLayout" Target="../slideLayouts/slideLayout6.xml"/>
</Relationships>
</file>

<file path=ppt/slides/_rels/slide15.xml.rels><?xml version="1.0" encoding="UTF-8"?>
<Relationships xmlns="http://schemas.openxmlformats.org/package/2006/relationships"><Relationship Id="rId1" Type="http://schemas.openxmlformats.org/officeDocument/2006/relationships/hyperlink" Target="https://en.wikipedia.org/wiki/Data" TargetMode="External"/><Relationship Id="rId2" Type="http://schemas.openxmlformats.org/officeDocument/2006/relationships/hyperlink" Target="https://www.inc.com/amy-vetter/5-quotes-from-greek-philosophers-for-when-you-need-a-productivity-pick-me-up.html" TargetMode="External"/><Relationship Id="rId3" Type="http://schemas.openxmlformats.org/officeDocument/2006/relationships/image" Target="../media/image16.jpeg"/><Relationship Id="rId4" Type="http://schemas.openxmlformats.org/officeDocument/2006/relationships/slideLayout" Target="../slideLayouts/slideLayout2.xml"/><Relationship Id="rId5"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hyperlink" Target="https://www.jcs.mil/Portals/36/Documents/Doctrine/pubs/jp2_0.pdf" TargetMode="External"/><Relationship Id="rId2" Type="http://schemas.openxmlformats.org/officeDocument/2006/relationships/image" Target="../media/image17.png"/><Relationship Id="rId3" Type="http://schemas.openxmlformats.org/officeDocument/2006/relationships/slideLayout" Target="../slideLayouts/slideLayout2.xml"/>
</Relationships>
</file>

<file path=ppt/slides/_rels/slide17.xml.rels><?xml version="1.0" encoding="UTF-8"?>
<Relationships xmlns="http://schemas.openxmlformats.org/package/2006/relationships"><Relationship Id="rId1" Type="http://schemas.openxmlformats.org/officeDocument/2006/relationships/hyperlink" Target="https://developer.ibm.com/articles/ba-intro-data-science-1/" TargetMode="External"/><Relationship Id="rId2" Type="http://schemas.openxmlformats.org/officeDocument/2006/relationships/hyperlink" Target="http://www.publishyourdesign.com/design" TargetMode="External"/><Relationship Id="rId3" Type="http://schemas.openxmlformats.org/officeDocument/2006/relationships/image" Target="../media/image18.png"/><Relationship Id="rId4" Type="http://schemas.openxmlformats.org/officeDocument/2006/relationships/slideLayout" Target="../slideLayouts/slideLayout2.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developer.ibm.com/articles/ba-intro-data-science-1/" TargetMode="External"/><Relationship Id="rId2" Type="http://schemas.openxmlformats.org/officeDocument/2006/relationships/image" Target="../media/image19.png"/><Relationship Id="rId3" Type="http://schemas.openxmlformats.org/officeDocument/2006/relationships/slideLayout" Target="../slideLayouts/slideLayout2.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hyperlink" Target="https://www.fullstory.com/blog/qualitative-vs-quantitative-data/" TargetMode="External"/><Relationship Id="rId2" Type="http://schemas.openxmlformats.org/officeDocument/2006/relationships/hyperlink" Target="https://tinyurl.com/3pfc7ujn" TargetMode="External"/><Relationship Id="rId3" Type="http://schemas.openxmlformats.org/officeDocument/2006/relationships/image" Target="../media/image20.png"/><Relationship Id="rId4" Type="http://schemas.openxmlformats.org/officeDocument/2006/relationships/slideLayout" Target="../slideLayouts/slideLayout2.xml"/><Relationship Id="rId5"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s://excalidraw.com/#room=42c7bde879620bfa17c4,svRmfdr4XXZJpw39icVwKQ" TargetMode="External"/><Relationship Id="rId2" Type="http://schemas.openxmlformats.org/officeDocument/2006/relationships/image" Target="../media/image21.png"/><Relationship Id="rId3" Type="http://schemas.openxmlformats.org/officeDocument/2006/relationships/slideLayout" Target="../slideLayouts/slideLayout2.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excalidraw.com/#room=42c7bde879620bfa17c4,svRmfdr4XXZJpw39icVwKQ" TargetMode="External"/><Relationship Id="rId2" Type="http://schemas.openxmlformats.org/officeDocument/2006/relationships/image" Target="../media/image22.png"/><Relationship Id="rId3" Type="http://schemas.openxmlformats.org/officeDocument/2006/relationships/slideLayout" Target="../slideLayouts/slideLayout2.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hyperlink" Target="https://excalidraw.com/#room=42c7bde879620bfa17c4,svRmfdr4XXZJpw39icVwKQ" TargetMode="External"/><Relationship Id="rId3" Type="http://schemas.openxmlformats.org/officeDocument/2006/relationships/slideLayout" Target="../slideLayouts/slideLayout2.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hyperlink" Target="https://tinyurl.com/afb9n6hx" TargetMode="External"/><Relationship Id="rId2" Type="http://schemas.openxmlformats.org/officeDocument/2006/relationships/slideLayout" Target="../slideLayouts/slideLayout2.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hyperlink" Target="https://www.youtube.com/watch?v=QXw8PNqO4qE" TargetMode="External"/><Relationship Id="rId2" Type="http://schemas.openxmlformats.org/officeDocument/2006/relationships/video" Target="https://www.youtube.com/embed/QXw8PNqO4qE?feature=oembed" TargetMode="External"/><Relationship Id="rId3" Type="http://schemas.microsoft.com/office/2007/relationships/media" Target="https://www.youtube.com/embed/QXw8PNqO4qE?feature=oembed" TargetMode="External"/><Relationship Id="rId4" Type="http://schemas.openxmlformats.org/officeDocument/2006/relationships/image" Target="../media/image24.jpeg"/><Relationship Id="rId5" Type="http://schemas.openxmlformats.org/officeDocument/2006/relationships/slideLayout" Target="../slideLayouts/slideLayout2.xml"/>
</Relationships>
</file>

<file path=ppt/slides/_rels/slide28.xml.rels><?xml version="1.0" encoding="UTF-8"?>
<Relationships xmlns="http://schemas.openxmlformats.org/package/2006/relationships"><Relationship Id="rId1" Type="http://schemas.openxmlformats.org/officeDocument/2006/relationships/hyperlink" Target="https://googleblog.blogspot.com/2008/07/we-knew-web-was-big.html" TargetMode="External"/><Relationship Id="rId2" Type="http://schemas.openxmlformats.org/officeDocument/2006/relationships/hyperlink" Target="https://www.statista.com/statistics/259477/hours-of-video-uploaded-to-youtube-every-minute/" TargetMode="External"/><Relationship Id="rId3" Type="http://schemas.openxmlformats.org/officeDocument/2006/relationships/hyperlink" Target="https://www.cs.ubc.ca/~murphyk/MLbook/pml-intro-9apr12.pdf" TargetMode="Externa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2.xml"/><Relationship Id="rId8"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hyperlink" Target="https://en.wikipedia.org/wiki/Moores_law" TargetMode="External"/><Relationship Id="rId2"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hyperlink" Target="https://www.statista.com/statistics/487291/global-connected-wearable-devices/" TargetMode="External"/><Relationship Id="rId2" Type="http://schemas.openxmlformats.org/officeDocument/2006/relationships/hyperlink" Target="https://www.statista.com/statistics/617136/digital-population-worldwide/" TargetMode="External"/><Relationship Id="rId3" Type="http://schemas.openxmlformats.org/officeDocument/2006/relationships/hyperlink" Target="https://www.google.com/books/edition/Data_Science_from_Scratch/JYodCAAAQBAJ?hl=en&amp;gbpv=1" TargetMode="External"/><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slideLayout" Target="../slideLayouts/slideLayout2.xml"/><Relationship Id="rId8"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hyperlink" Target="https://www.icinsights.com/data/articles/documents/1242.pdf" TargetMode="External"/><Relationship Id="rId2" Type="http://schemas.openxmlformats.org/officeDocument/2006/relationships/image" Target="../media/image28.png"/><Relationship Id="rId3" Type="http://schemas.openxmlformats.org/officeDocument/2006/relationships/slideLayout" Target="../slideLayouts/slideLayout2.xml"/>
</Relationships>
</file>

<file path=ppt/slides/_rels/slide31.xml.rels><?xml version="1.0" encoding="UTF-8"?>
<Relationships xmlns="http://schemas.openxmlformats.org/package/2006/relationships"><Relationship Id="rId1" Type="http://schemas.openxmlformats.org/officeDocument/2006/relationships/hyperlink" Target="https://www.statista.com/statistics/871513/worldwide-data-created/" TargetMode="External"/><Relationship Id="rId2" Type="http://schemas.openxmlformats.org/officeDocument/2006/relationships/image" Target="../media/image29.png"/><Relationship Id="rId3" Type="http://schemas.openxmlformats.org/officeDocument/2006/relationships/slideLayout" Target="../slideLayouts/slideLayout2.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hyperlink" Target="https://bigdatawg.nist.gov/_uploadfiles/NIST.SP.1500-1.pdf" TargetMode="External"/><Relationship Id="rId2" Type="http://schemas.openxmlformats.org/officeDocument/2006/relationships/hyperlink" Target="https://landerapp.com/blog/content-vs-traditional-marketing/" TargetMode="External"/><Relationship Id="rId3" Type="http://schemas.openxmlformats.org/officeDocument/2006/relationships/image" Target="../media/image30.png"/><Relationship Id="rId4" Type="http://schemas.openxmlformats.org/officeDocument/2006/relationships/slideLayout" Target="../slideLayouts/slideLayout2.xml"/>
</Relationships>
</file>

<file path=ppt/slides/_rels/slide33.xml.rels><?xml version="1.0" encoding="UTF-8"?>
<Relationships xmlns="http://schemas.openxmlformats.org/package/2006/relationships"><Relationship Id="rId1" Type="http://schemas.openxmlformats.org/officeDocument/2006/relationships/hyperlink" Target="https://bigdatawg.nist.gov/_uploadfiles/NIST.SP.1500-1.pdf" TargetMode="External"/><Relationship Id="rId2" Type="http://schemas.openxmlformats.org/officeDocument/2006/relationships/hyperlink" Target="https://tinyurl.com/zs65sksr" TargetMode="External"/><Relationship Id="rId3" Type="http://schemas.openxmlformats.org/officeDocument/2006/relationships/image" Target="../media/image31.png"/><Relationship Id="rId4" Type="http://schemas.openxmlformats.org/officeDocument/2006/relationships/slideLayout" Target="../slideLayouts/slideLayout2.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s://www.sas.com/en_us/insights/analytics/big-data-analytics.html" TargetMode="External"/><Relationship Id="rId2" Type="http://schemas.openxmlformats.org/officeDocument/2006/relationships/hyperlink" Target="https://www.vectorstock.com/royalty-free-vector/thumb-up-and-down-icon-vector-20000098" TargetMode="External"/><Relationship Id="rId3" Type="http://schemas.openxmlformats.org/officeDocument/2006/relationships/image" Target="../media/image32.jpeg"/><Relationship Id="rId4" Type="http://schemas.openxmlformats.org/officeDocument/2006/relationships/slideLayout" Target="../slideLayouts/slideLayout2.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hyperlink" Target="https://hazelcast.com/glossary/data-pipeline/" TargetMode="External"/><Relationship Id="rId2" Type="http://schemas.openxmlformats.org/officeDocument/2006/relationships/hyperlink" Target="https://www.snowflake.com/guides/data-pipeline" TargetMode="External"/><Relationship Id="rId3" Type="http://schemas.openxmlformats.org/officeDocument/2006/relationships/image" Target="../media/image33.png"/><Relationship Id="rId4" Type="http://schemas.openxmlformats.org/officeDocument/2006/relationships/slideLayout" Target="../slideLayouts/slideLayout2.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hyperlink" Target="https://www.sas.com/content/dam/SAS/documents/infographics/2019/en-big-data-110869.pdf" TargetMode="External"/><Relationship Id="rId2" Type="http://schemas.openxmlformats.org/officeDocument/2006/relationships/hyperlink" Target="https://www.sas.com/en_us/insights/big-data/what-is-big-data.html" TargetMode="External"/><Relationship Id="rId3" Type="http://schemas.openxmlformats.org/officeDocument/2006/relationships/image" Target="../media/image34.png"/><Relationship Id="rId4" Type="http://schemas.openxmlformats.org/officeDocument/2006/relationships/slideLayout" Target="../slideLayouts/slideLayout2.xml"/><Relationship Id="rId5"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www.youtube.com/watch?v=bAyrObl7TYE" TargetMode="External"/><Relationship Id="rId2" Type="http://schemas.openxmlformats.org/officeDocument/2006/relationships/video" Target="https://www.youtube.com/embed/bAyrObl7TYE?feature=oembed" TargetMode="External"/><Relationship Id="rId3" Type="http://schemas.microsoft.com/office/2007/relationships/media" Target="https://www.youtube.com/embed/bAyrObl7TYE?feature=oembed" TargetMode="External"/><Relationship Id="rId4" Type="http://schemas.openxmlformats.org/officeDocument/2006/relationships/image" Target="../media/image35.jpeg"/><Relationship Id="rId5" Type="http://schemas.openxmlformats.org/officeDocument/2006/relationships/slideLayout" Target="../slideLayouts/slideLayout2.xml"/>
</Relationships>
</file>

<file path=ppt/slides/_rels/slide38.xml.rels><?xml version="1.0" encoding="UTF-8"?>
<Relationships xmlns="http://schemas.openxmlformats.org/package/2006/relationships"><Relationship Id="rId1" Type="http://schemas.openxmlformats.org/officeDocument/2006/relationships/hyperlink" Target="https://www.roadtrafficsigns.com/fos/crossing-sign/crossing-custom-traffic-sign/sku-k-3807" TargetMode="External"/><Relationship Id="rId2" Type="http://schemas.openxmlformats.org/officeDocument/2006/relationships/image" Target="../media/image36.png"/><Relationship Id="rId3" Type="http://schemas.openxmlformats.org/officeDocument/2006/relationships/slideLayout" Target="../slideLayouts/slideLayout2.xml"/><Relationship Id="rId4"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hyperlink" Target="https://excalidraw.com/" TargetMode="External"/><Relationship Id="rId2" Type="http://schemas.openxmlformats.org/officeDocument/2006/relationships/hyperlink" Target="https://excalidraw.com/#room=adc8e9fbbc1d5149cc44,yQ8wfFWtHJyDCMnlc3chmA" TargetMode="External"/><Relationship Id="rId3" Type="http://schemas.openxmlformats.org/officeDocument/2006/relationships/image" Target="../media/image37.png"/><Relationship Id="rId4" Type="http://schemas.openxmlformats.org/officeDocument/2006/relationships/slideLayout" Target="../slideLayouts/slideLayout2.xml"/><Relationship Id="rId5"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hyperlink" Target="https://www.oracle.com/internet-of-things/what-is-iot/" TargetMode="External"/><Relationship Id="rId2" Type="http://schemas.openxmlformats.org/officeDocument/2006/relationships/hyperlink" Target="https://aws.amazon.com/what-is/iot/" TargetMode="External"/><Relationship Id="rId3" Type="http://schemas.openxmlformats.org/officeDocument/2006/relationships/hyperlink" Target="https://excalidraw.com/#room=adc8e9fbbc1d5149cc44,yQ8wfFWtHJyDCMnlc3chmA" TargetMode="External"/><Relationship Id="rId4" Type="http://schemas.openxmlformats.org/officeDocument/2006/relationships/image" Target="../media/image5.png"/><Relationship Id="rId5" Type="http://schemas.openxmlformats.org/officeDocument/2006/relationships/slideLayout" Target="../slideLayouts/slideLayout2.xml"/><Relationship Id="rId6"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tinyurl.com/5bm2p5cp" TargetMode="External"/><Relationship Id="rId2" Type="http://schemas.openxmlformats.org/officeDocument/2006/relationships/hyperlink" Target="http://drewconway.com/zia/2013/3/26/the-data-science-venn-diagram" TargetMode="External"/><Relationship Id="rId3" Type="http://schemas.openxmlformats.org/officeDocument/2006/relationships/image" Target="../media/image38.png"/><Relationship Id="rId4" Type="http://schemas.openxmlformats.org/officeDocument/2006/relationships/slideLayout" Target="../slideLayouts/slideLayout2.xml"/><Relationship Id="rId5"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hyperlink" Target="https://tinyurl.com/3et3msr2" TargetMode="External"/><Relationship Id="rId2" Type="http://schemas.openxmlformats.org/officeDocument/2006/relationships/hyperlink" Target="https://en.wikipedia.org/wiki/Data_science" TargetMode="Externa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hyperlink" Target="https://www.forbes.com/sites/deloitte/2022/04/22/building-global-climate-resilience-how-governments-can-adapt-and-mitigate-long-term-climate-risks/?sh=5a1abb3522c5" TargetMode="External"/><Relationship Id="rId6" Type="http://schemas.openxmlformats.org/officeDocument/2006/relationships/slideLayout" Target="../slideLayouts/slideLayout2.xml"/><Relationship Id="rId7"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s://www.oreilly.com/library/view/practical-statistics-for/9781492072935/ch03.html" TargetMode="External"/><Relationship Id="rId2" Type="http://schemas.openxmlformats.org/officeDocument/2006/relationships/image" Target="../media/image41.png"/><Relationship Id="rId3" Type="http://schemas.openxmlformats.org/officeDocument/2006/relationships/slideLayout" Target="../slideLayouts/slideLayout2.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hyperlink" Target="https://github.com/cs109/2015/blob/master/Lectures/01-Introduction.pdf" TargetMode="External"/><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2.xml"/><Relationship Id="rId5"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hyperlink" Target="https://en.wikipedia.org/wiki/John_Tukey" TargetMode="External"/><Relationship Id="rId2" Type="http://schemas.openxmlformats.org/officeDocument/2006/relationships/hyperlink" Target="https://en.wikipedia.org/wiki/George_E._P._Box" TargetMode="External"/><Relationship Id="rId3" Type="http://schemas.openxmlformats.org/officeDocument/2006/relationships/image" Target="../media/image46.png"/><Relationship Id="rId4" Type="http://schemas.openxmlformats.org/officeDocument/2006/relationships/slideLayout" Target="../slideLayouts/slideLayout2.xml"/><Relationship Id="rId5"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hyperlink" Target="https://www.youtube.com/watch?v=X3paOmcrTjQ" TargetMode="External"/><Relationship Id="rId2" Type="http://schemas.openxmlformats.org/officeDocument/2006/relationships/video" Target="https://www.youtube.com/embed/X3paOmcrTjQ?feature=oembed" TargetMode="External"/><Relationship Id="rId3" Type="http://schemas.microsoft.com/office/2007/relationships/media" Target="https://www.youtube.com/embed/X3paOmcrTjQ?feature=oembed" TargetMode="External"/><Relationship Id="rId4" Type="http://schemas.openxmlformats.org/officeDocument/2006/relationships/image" Target="../media/image47.jpeg"/><Relationship Id="rId5" Type="http://schemas.openxmlformats.org/officeDocument/2006/relationships/slideLayout" Target="../slideLayouts/slideLayout2.xml"/><Relationship Id="rId6"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hyperlink" Target="https://www.oracle.com/data-science/what-is-data-science/" TargetMode="External"/><Relationship Id="rId2" Type="http://schemas.openxmlformats.org/officeDocument/2006/relationships/hyperlink" Target="https://ischoolonline.berkeley.edu/data-science/what-is-data-science-2/" TargetMode="External"/><Relationship Id="rId3" Type="http://schemas.openxmlformats.org/officeDocument/2006/relationships/hyperlink" Target="https://en.wikipedia.org/wiki/Data_science" TargetMode="External"/><Relationship Id="rId4" Type="http://schemas.openxmlformats.org/officeDocument/2006/relationships/hyperlink" Target="https://www.simplilearn.com/tutorials/data-science-tutorial/what-is-data-science" TargetMode="External"/><Relationship Id="rId5" Type="http://schemas.openxmlformats.org/officeDocument/2006/relationships/hyperlink" Target="https://www.tibco.com/reference-center/what-is-data-science" TargetMode="External"/><Relationship Id="rId6" Type="http://schemas.openxmlformats.org/officeDocument/2006/relationships/hyperlink" Target="https://www.ibm.com/cloud/learn/data-science-introduction" TargetMode="External"/><Relationship Id="rId7" Type="http://schemas.openxmlformats.org/officeDocument/2006/relationships/hyperlink" Target="https://developer.ibm.com/articles/ba-intro-data-science-1/" TargetMode="External"/><Relationship Id="rId8" Type="http://schemas.openxmlformats.org/officeDocument/2006/relationships/hyperlink" Target="https://hbr.org/2012/10/data-scientist-the-sexiest-job-of-the-21st-century" TargetMode="External"/><Relationship Id="rId9" Type="http://schemas.openxmlformats.org/officeDocument/2006/relationships/hyperlink" Target="https://www.heavy.ai/learn/data-science" TargetMode="External"/><Relationship Id="rId10" Type="http://schemas.openxmlformats.org/officeDocument/2006/relationships/image" Target="../media/image48.png"/><Relationship Id="rId11" Type="http://schemas.openxmlformats.org/officeDocument/2006/relationships/slideLayout" Target="../slideLayouts/slideLayout13.xml"/><Relationship Id="rId12" Type="http://schemas.openxmlformats.org/officeDocument/2006/relationships/notesSlide" Target="../notesSlides/notesSlide48.xml"/>
</Relationships>
</file>

<file path=ppt/slides/_rels/slide5.xml.rels><?xml version="1.0" encoding="UTF-8"?>
<Relationships xmlns="http://schemas.openxmlformats.org/package/2006/relationships"><Relationship Id="rId1" Type="http://schemas.openxmlformats.org/officeDocument/2006/relationships/hyperlink" Target="https://www.facebook.com/tapway/photos/internet-of-things-iot-funny-meme-technology/3385522458125355/" TargetMode="External"/><Relationship Id="rId2" Type="http://schemas.openxmlformats.org/officeDocument/2006/relationships/image" Target="../media/image6.png"/><Relationship Id="rId3" Type="http://schemas.openxmlformats.org/officeDocument/2006/relationships/slideLayout" Target="../slideLayouts/slideLayout2.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hyperlink" Target="https://aws.amazon.com/what-is/iot/" TargetMode="External"/><Relationship Id="rId2" Type="http://schemas.openxmlformats.org/officeDocument/2006/relationships/hyperlink" Target="https://www.mongodb.com/cloud-explained/iot-architecture" TargetMode="External"/><Relationship Id="rId3" Type="http://schemas.openxmlformats.org/officeDocument/2006/relationships/image" Target="../media/image7.png"/><Relationship Id="rId4" Type="http://schemas.openxmlformats.org/officeDocument/2006/relationships/slideLayout" Target="../slideLayouts/slideLayout2.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https://en.wikipedia.org/wiki/Internet_of_things" TargetMode="External"/><Relationship Id="rId2" Type="http://schemas.openxmlformats.org/officeDocument/2006/relationships/hyperlink" Target="https://www.oracle.com/internet-of-things/what-is-iot/" TargetMode="External"/><Relationship Id="rId3" Type="http://schemas.openxmlformats.org/officeDocument/2006/relationships/image" Target="../media/image8.png"/><Relationship Id="rId4" Type="http://schemas.openxmlformats.org/officeDocument/2006/relationships/slideLayout" Target="../slideLayouts/slideLayout2.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aws.amazon.com/what-is/iot/" TargetMode="External"/><Relationship Id="rId2" Type="http://schemas.openxmlformats.org/officeDocument/2006/relationships/hyperlink" Target="https://internetofthingsagenda.techtarget.com/definition/Internet-of-Things-IoT" TargetMode="External"/><Relationship Id="rId3" Type="http://schemas.openxmlformats.org/officeDocument/2006/relationships/hyperlink" Target="https://www.vectorstock.com/royalty-free-vector/thumb-up-and-down-icon-vector-20000098" TargetMode="External"/><Relationship Id="rId4" Type="http://schemas.openxmlformats.org/officeDocument/2006/relationships/image" Target="../media/image9.png"/><Relationship Id="rId5" Type="http://schemas.openxmlformats.org/officeDocument/2006/relationships/slideLayout" Target="../slideLayouts/slideLayout2.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hyperlink" Target="https://www.oracle.com/internet-of-things/what-is-iot/" TargetMode="External"/><Relationship Id="rId2" Type="http://schemas.openxmlformats.org/officeDocument/2006/relationships/image" Target="../media/image10.png"/><Relationship Id="rId3" Type="http://schemas.openxmlformats.org/officeDocument/2006/relationships/slideLayout" Target="../slideLayouts/slideLayout2.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Picture 5" descr="Diagram&#10;&#10;Description automatically generated"/>
          <p:cNvPicPr/>
          <p:nvPr/>
        </p:nvPicPr>
        <p:blipFill>
          <a:blip r:embed="rId1"/>
          <a:stretch/>
        </p:blipFill>
        <p:spPr>
          <a:xfrm>
            <a:off x="1301040" y="1360440"/>
            <a:ext cx="8976960" cy="4141440"/>
          </a:xfrm>
          <a:prstGeom prst="rect">
            <a:avLst/>
          </a:prstGeom>
          <a:noFill/>
          <a:ln w="0">
            <a:noFill/>
          </a:ln>
        </p:spPr>
      </p:pic>
      <p:sp>
        <p:nvSpPr>
          <p:cNvPr id="132" name="PlaceHolder 1"/>
          <p:cNvSpPr>
            <a:spLocks noGrp="1"/>
          </p:cNvSpPr>
          <p:nvPr>
            <p:ph type="title"/>
          </p:nvPr>
        </p:nvSpPr>
        <p:spPr>
          <a:xfrm>
            <a:off x="1223640" y="381960"/>
            <a:ext cx="9142560" cy="744120"/>
          </a:xfrm>
          <a:prstGeom prst="rect">
            <a:avLst/>
          </a:prstGeom>
          <a:noFill/>
          <a:ln w="0">
            <a:noFill/>
          </a:ln>
        </p:spPr>
        <p:txBody>
          <a:bodyPr lIns="91440" rIns="91440" tIns="45720" bIns="45720" anchor="b">
            <a:normAutofit fontScale="92500" lnSpcReduction="19999"/>
          </a:bodyPr>
          <a:p>
            <a:pPr indent="0" algn="ctr" defTabSz="914400">
              <a:lnSpc>
                <a:spcPct val="90000"/>
              </a:lnSpc>
              <a:buNone/>
              <a:tabLst>
                <a:tab algn="l" pos="0"/>
              </a:tabLst>
            </a:pPr>
            <a:r>
              <a:rPr b="0" i="1" lang="en-US" sz="6000" strike="noStrike" u="none">
                <a:solidFill>
                  <a:schemeClr val="dk1"/>
                </a:solidFill>
                <a:effectLst/>
                <a:uFillTx/>
                <a:latin typeface="Calibri Light"/>
              </a:rPr>
              <a:t>Demystifying Machine Learning</a:t>
            </a:r>
            <a:endParaRPr b="0" lang="en-US" sz="6000" strike="noStrike" u="none">
              <a:solidFill>
                <a:srgbClr val="000000"/>
              </a:solidFill>
              <a:effectLst/>
              <a:uFillTx/>
              <a:latin typeface="Arial"/>
            </a:endParaRPr>
          </a:p>
        </p:txBody>
      </p:sp>
      <p:sp>
        <p:nvSpPr>
          <p:cNvPr id="133" name="PlaceHolder 2"/>
          <p:cNvSpPr>
            <a:spLocks noGrp="1"/>
          </p:cNvSpPr>
          <p:nvPr>
            <p:ph type="subTitle"/>
          </p:nvPr>
        </p:nvSpPr>
        <p:spPr>
          <a:xfrm>
            <a:off x="762120" y="5763240"/>
            <a:ext cx="10654560" cy="50040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1" lang="en-US" sz="2400" strike="noStrike" u="none">
                <a:solidFill>
                  <a:srgbClr val="ff0000"/>
                </a:solidFill>
                <a:effectLst/>
                <a:uFillTx/>
                <a:latin typeface="Calibri"/>
              </a:rPr>
              <a:t>[ IoT- Big Data - Data Science - Machine Learning- Application ]</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Internet of Things (IoT) - Scenario </a:t>
            </a:r>
            <a:r>
              <a:rPr b="1" lang="en-US" sz="3200" strike="noStrike" u="none">
                <a:solidFill>
                  <a:schemeClr val="dk1"/>
                </a:solidFill>
                <a:effectLst/>
                <a:uFillTx/>
                <a:latin typeface="Calibri"/>
                <a:ea typeface="Calibri Light"/>
              </a:rPr>
              <a:t>  </a:t>
            </a:r>
            <a:r>
              <a:rPr b="1" lang="en-US" sz="3200" strike="noStrike" u="none">
                <a:solidFill>
                  <a:schemeClr val="dk1"/>
                </a:solidFill>
                <a:effectLst/>
                <a:uFillTx/>
                <a:latin typeface="Calibri Light"/>
                <a:ea typeface="Calibri Light"/>
              </a:rPr>
              <a:t> </a:t>
            </a:r>
            <a:endParaRPr b="0" lang="en-US" sz="3200" strike="noStrike" u="none">
              <a:solidFill>
                <a:srgbClr val="000000"/>
              </a:solidFill>
              <a:effectLst/>
              <a:uFillTx/>
              <a:latin typeface="Arial"/>
            </a:endParaRPr>
          </a:p>
        </p:txBody>
      </p:sp>
      <p:sp>
        <p:nvSpPr>
          <p:cNvPr id="183"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100" strike="noStrike" u="none">
                <a:solidFill>
                  <a:schemeClr val="dk1"/>
                </a:solidFill>
                <a:effectLst/>
                <a:uFillTx/>
                <a:latin typeface="Calibri"/>
                <a:ea typeface="Calibri"/>
              </a:rPr>
              <a:t>"</a:t>
            </a:r>
            <a:r>
              <a:rPr b="0" i="1" lang="en-US" sz="2100" strike="noStrike" u="none">
                <a:solidFill>
                  <a:schemeClr val="dk1"/>
                </a:solidFill>
                <a:effectLst/>
                <a:uFillTx/>
                <a:latin typeface="Calibri"/>
                <a:ea typeface="Calibri"/>
              </a:rPr>
              <a:t>Imagine you wake up at 7am every day to go to work, and do so by train.</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sp>
        <p:nvSpPr>
          <p:cNvPr id="184" name="PlaceHolder 3"/>
          <p:cNvSpPr>
            <a:spLocks noGrp="1"/>
          </p:cNvSpPr>
          <p:nvPr>
            <p:ph type="ftr" idx="80"/>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Example Idea from IBM &lt; </a:t>
            </a:r>
            <a:r>
              <a:rPr b="0" lang="en-US" sz="1200" strike="noStrike" u="sng">
                <a:solidFill>
                  <a:schemeClr val="dk1">
                    <a:tint val="75000"/>
                  </a:schemeClr>
                </a:solidFill>
                <a:effectLst/>
                <a:uFillTx/>
                <a:latin typeface="Calibri"/>
                <a:ea typeface="Calibri"/>
                <a:hlinkClick r:id="rId1"/>
              </a:rPr>
              <a:t>https://www.ibm.com/blogs/internet-of-things/what-is-the-iot/</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185" name="Picture 6" descr="A picture containing diagram&#10;&#10;Description automatically generated"/>
          <p:cNvPicPr/>
          <p:nvPr/>
        </p:nvPicPr>
        <p:blipFill>
          <a:blip r:embed="rId2"/>
          <a:stretch/>
        </p:blipFill>
        <p:spPr>
          <a:xfrm>
            <a:off x="1514160" y="2249280"/>
            <a:ext cx="4190760" cy="158364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Internet of Things (IoT) - Scenario </a:t>
            </a:r>
            <a:r>
              <a:rPr b="1" lang="en-US" sz="3200" strike="noStrike" u="none">
                <a:solidFill>
                  <a:schemeClr val="dk1"/>
                </a:solidFill>
                <a:effectLst/>
                <a:uFillTx/>
                <a:latin typeface="Calibri"/>
              </a:rPr>
              <a:t>  </a:t>
            </a:r>
            <a:r>
              <a:rPr b="1" lang="en-US" sz="3200" strike="noStrike" u="none">
                <a:solidFill>
                  <a:schemeClr val="dk1"/>
                </a:solidFill>
                <a:effectLst/>
                <a:uFillTx/>
                <a:latin typeface="Calibri Light"/>
              </a:rPr>
              <a:t> </a:t>
            </a:r>
            <a:endParaRPr b="0" lang="en-US" sz="3200" strike="noStrike" u="none">
              <a:solidFill>
                <a:srgbClr val="000000"/>
              </a:solidFill>
              <a:effectLst/>
              <a:uFillTx/>
              <a:latin typeface="Arial"/>
            </a:endParaRPr>
          </a:p>
        </p:txBody>
      </p:sp>
      <p:sp>
        <p:nvSpPr>
          <p:cNvPr id="187"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100" strike="noStrike" u="none">
                <a:solidFill>
                  <a:schemeClr val="dk1"/>
                </a:solidFill>
                <a:effectLst/>
                <a:uFillTx/>
                <a:latin typeface="Calibri"/>
                <a:ea typeface="Calibri"/>
              </a:rPr>
              <a:t>"</a:t>
            </a:r>
            <a:r>
              <a:rPr b="0" i="1" lang="en-US" sz="2100" strike="noStrike" u="none">
                <a:solidFill>
                  <a:schemeClr val="dk1"/>
                </a:solidFill>
                <a:effectLst/>
                <a:uFillTx/>
                <a:latin typeface="Calibri"/>
                <a:ea typeface="Calibri"/>
              </a:rPr>
              <a:t>Imagine you wake up at 7am every day to go to work, and do so by train.</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sp>
        <p:nvSpPr>
          <p:cNvPr id="188" name="PlaceHolder 3"/>
          <p:cNvSpPr>
            <a:spLocks noGrp="1"/>
          </p:cNvSpPr>
          <p:nvPr>
            <p:ph type="ftr" idx="81"/>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Example Idea from IBM &lt; </a:t>
            </a:r>
            <a:r>
              <a:rPr b="0" lang="en-US" sz="1200" strike="noStrike" u="sng">
                <a:solidFill>
                  <a:schemeClr val="dk1">
                    <a:tint val="75000"/>
                  </a:schemeClr>
                </a:solidFill>
                <a:effectLst/>
                <a:uFillTx/>
                <a:latin typeface="Calibri"/>
                <a:ea typeface="Calibri"/>
                <a:hlinkClick r:id="rId1"/>
              </a:rPr>
              <a:t>https://www.ibm.com/blogs/internet-of-things/what-is-the-iot/</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189" name="Picture 7" descr="Diagram&#10;&#10;Description automatically generated"/>
          <p:cNvPicPr/>
          <p:nvPr/>
        </p:nvPicPr>
        <p:blipFill>
          <a:blip r:embed="rId2"/>
          <a:stretch/>
        </p:blipFill>
        <p:spPr>
          <a:xfrm>
            <a:off x="1526400" y="2246400"/>
            <a:ext cx="4065840" cy="425052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Internet of Things (IoT) - Scenario </a:t>
            </a:r>
            <a:r>
              <a:rPr b="1" lang="en-US" sz="3200" strike="noStrike" u="none">
                <a:solidFill>
                  <a:schemeClr val="dk1"/>
                </a:solidFill>
                <a:effectLst/>
                <a:uFillTx/>
                <a:latin typeface="Calibri"/>
              </a:rPr>
              <a:t>  </a:t>
            </a:r>
            <a:r>
              <a:rPr b="1" lang="en-US" sz="3200" strike="noStrike" u="none">
                <a:solidFill>
                  <a:schemeClr val="dk1"/>
                </a:solidFill>
                <a:effectLst/>
                <a:uFillTx/>
                <a:latin typeface="Calibri Light"/>
              </a:rPr>
              <a:t> </a:t>
            </a:r>
            <a:endParaRPr b="0" lang="en-US" sz="3200" strike="noStrike" u="none">
              <a:solidFill>
                <a:srgbClr val="000000"/>
              </a:solidFill>
              <a:effectLst/>
              <a:uFillTx/>
              <a:latin typeface="Arial"/>
            </a:endParaRPr>
          </a:p>
        </p:txBody>
      </p:sp>
      <p:sp>
        <p:nvSpPr>
          <p:cNvPr id="191"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100" strike="noStrike" u="none">
                <a:solidFill>
                  <a:schemeClr val="dk1"/>
                </a:solidFill>
                <a:effectLst/>
                <a:uFillTx/>
                <a:latin typeface="Calibri"/>
                <a:ea typeface="Calibri"/>
              </a:rPr>
              <a:t>"</a:t>
            </a:r>
            <a:r>
              <a:rPr b="0" i="1" lang="en-US" sz="2100" strike="noStrike" u="none">
                <a:solidFill>
                  <a:schemeClr val="dk1"/>
                </a:solidFill>
                <a:effectLst/>
                <a:uFillTx/>
                <a:latin typeface="Calibri"/>
                <a:ea typeface="Calibri"/>
              </a:rPr>
              <a:t>Imagine you wake up at 7am every day to go to work, and do so by train.</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sp>
        <p:nvSpPr>
          <p:cNvPr id="192" name="PlaceHolder 3"/>
          <p:cNvSpPr>
            <a:spLocks noGrp="1"/>
          </p:cNvSpPr>
          <p:nvPr>
            <p:ph type="ftr" idx="82"/>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Example Idea from IBM &lt; </a:t>
            </a:r>
            <a:r>
              <a:rPr b="0" lang="en-US" sz="1200" strike="noStrike" u="sng">
                <a:solidFill>
                  <a:schemeClr val="dk1">
                    <a:tint val="75000"/>
                  </a:schemeClr>
                </a:solidFill>
                <a:effectLst/>
                <a:uFillTx/>
                <a:latin typeface="Calibri"/>
                <a:ea typeface="Calibri"/>
                <a:hlinkClick r:id="rId1"/>
              </a:rPr>
              <a:t>https://www.ibm.com/blogs/internet-of-things/what-is-the-iot/</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193" name="Picture 7" descr="Diagram&#10;&#10;Description automatically generated"/>
          <p:cNvPicPr/>
          <p:nvPr/>
        </p:nvPicPr>
        <p:blipFill>
          <a:blip r:embed="rId2"/>
          <a:stretch/>
        </p:blipFill>
        <p:spPr>
          <a:xfrm>
            <a:off x="1526400" y="2246400"/>
            <a:ext cx="4065840" cy="4250520"/>
          </a:xfrm>
          <a:prstGeom prst="rect">
            <a:avLst/>
          </a:prstGeom>
          <a:noFill/>
          <a:ln w="0">
            <a:noFill/>
          </a:ln>
        </p:spPr>
      </p:pic>
      <p:pic>
        <p:nvPicPr>
          <p:cNvPr id="194" name="Picture 6" descr="Diagram&#10;&#10;Description automatically generated"/>
          <p:cNvPicPr/>
          <p:nvPr/>
        </p:nvPicPr>
        <p:blipFill>
          <a:blip r:embed="rId3"/>
          <a:stretch/>
        </p:blipFill>
        <p:spPr>
          <a:xfrm>
            <a:off x="6385680" y="2246040"/>
            <a:ext cx="3741120" cy="425052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Internet of Things (IoT) </a:t>
            </a:r>
            <a:endParaRPr b="0" lang="en-US" sz="3200" strike="noStrike" u="none">
              <a:solidFill>
                <a:srgbClr val="000000"/>
              </a:solidFill>
              <a:effectLst/>
              <a:uFillTx/>
              <a:latin typeface="Arial"/>
            </a:endParaRPr>
          </a:p>
        </p:txBody>
      </p:sp>
      <p:sp>
        <p:nvSpPr>
          <p:cNvPr id="196"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Still Confused?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chemeClr val="dk1"/>
                </a:solidFill>
                <a:effectLst/>
                <a:uFillTx/>
                <a:latin typeface="Calibri"/>
              </a:rPr>
              <a:t>Watch this video.</a:t>
            </a:r>
            <a:endParaRPr b="0" lang="en-US" sz="2100" strike="noStrike" u="none">
              <a:solidFill>
                <a:srgbClr val="000000"/>
              </a:solidFill>
              <a:effectLst/>
              <a:uFillTx/>
              <a:latin typeface="Arial"/>
            </a:endParaRPr>
          </a:p>
        </p:txBody>
      </p:sp>
      <p:sp>
        <p:nvSpPr>
          <p:cNvPr id="197" name="PlaceHolder 3"/>
          <p:cNvSpPr>
            <a:spLocks noGrp="1"/>
          </p:cNvSpPr>
          <p:nvPr>
            <p:ph type="ftr" idx="83"/>
          </p:nvPr>
        </p:nvSpPr>
        <p:spPr>
          <a:xfrm>
            <a:off x="109440" y="6451560"/>
            <a:ext cx="11864160" cy="327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&lt; </a:t>
            </a:r>
            <a:r>
              <a:rPr b="0" lang="en-US" sz="1200" strike="noStrike" u="sng">
                <a:solidFill>
                  <a:schemeClr val="dk1">
                    <a:tint val="75000"/>
                  </a:schemeClr>
                </a:solidFill>
                <a:effectLst/>
                <a:uFillTx/>
                <a:latin typeface="Calibri"/>
                <a:ea typeface="Calibri"/>
                <a:hlinkClick r:id="rId1"/>
              </a:rPr>
              <a:t>https://www.youtube.com/watch?v=6mBO2vqLv38</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198" name="" descr="">
            <a:hlinkClick r:id="" action="ppaction://media"/>
          </p:cNvPr>
          <p:cNvPicPr/>
          <p:nvPr>
            <a:videoFile r:link="rId2"/>
            <p:extLst>
              <p:ext uri="{DAA4B4D4-6D71-4841-9C94-3DE7FCFB9230}">
                <p14:media r:link="rId3"/>
              </p:ext>
            </p:extLst>
          </p:nvPr>
        </p:nvPicPr>
        <p:blipFill>
          <a:blip r:embed="rId4"/>
          <a:stretch>
            <a:fillRect/>
          </a:stretch>
        </p:blipFill>
        <p:spPr>
          <a:xfrm>
            <a:off x="3159720" y="2680920"/>
            <a:ext cx="5637240" cy="343512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PlaceHolder 1"/>
          <p:cNvSpPr>
            <a:spLocks noGrp="1"/>
          </p:cNvSpPr>
          <p:nvPr>
            <p:ph type="title"/>
          </p:nvPr>
        </p:nvSpPr>
        <p:spPr>
          <a:xfrm>
            <a:off x="800640" y="914760"/>
            <a:ext cx="10589040" cy="281052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en-US" sz="4400" strike="noStrike" u="none">
                <a:solidFill>
                  <a:schemeClr val="dk1"/>
                </a:solidFill>
                <a:effectLst/>
                <a:uFillTx/>
                <a:latin typeface="Calibri Light"/>
                <a:ea typeface="Calibri Light"/>
              </a:rPr>
              <a:t>“</a:t>
            </a:r>
            <a:r>
              <a:rPr b="1" i="1" lang="en-US" sz="4400" strike="noStrike" u="none">
                <a:solidFill>
                  <a:srgbClr val="ff0000"/>
                </a:solidFill>
                <a:effectLst/>
                <a:uFillTx/>
                <a:latin typeface="Calibri Light"/>
                <a:ea typeface="Calibri Light"/>
              </a:rPr>
              <a:t>Data! data ! data!" he cried impatiently. "I can't make bricks without clay.</a:t>
            </a:r>
            <a:r>
              <a:rPr b="0" lang="en-US" sz="4400" strike="noStrike" u="none">
                <a:solidFill>
                  <a:schemeClr val="dk1"/>
                </a:solidFill>
                <a:effectLst/>
                <a:uFillTx/>
                <a:latin typeface="Calibri Light"/>
                <a:ea typeface="Calibri Light"/>
              </a:rPr>
              <a:t>” ― The Adventure of the Copper Beeches - a Sherlock Holmes Short Story</a:t>
            </a:r>
            <a:endParaRPr b="0" lang="en-US" sz="4400" strike="noStrike" u="none">
              <a:solidFill>
                <a:srgbClr val="000000"/>
              </a:solidFill>
              <a:effectLst/>
              <a:uFillTx/>
              <a:latin typeface="Arial"/>
            </a:endParaRPr>
          </a:p>
        </p:txBody>
      </p:sp>
      <p:sp>
        <p:nvSpPr>
          <p:cNvPr id="200" name="PlaceHolder 2"/>
          <p:cNvSpPr>
            <a:spLocks noGrp="1"/>
          </p:cNvSpPr>
          <p:nvPr>
            <p:ph type="ftr" idx="84"/>
          </p:nvPr>
        </p:nvSpPr>
        <p:spPr>
          <a:xfrm>
            <a:off x="103680" y="6418800"/>
            <a:ext cx="11970720" cy="301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Quote &lt;</a:t>
            </a:r>
            <a:r>
              <a:rPr b="0" lang="en-US" sz="1200" strike="noStrike" u="sng">
                <a:solidFill>
                  <a:schemeClr val="dk1">
                    <a:tint val="75000"/>
                  </a:schemeClr>
                </a:solidFill>
                <a:effectLst/>
                <a:uFillTx/>
                <a:latin typeface="Calibri"/>
                <a:hlinkClick r:id="rId1"/>
              </a:rPr>
              <a:t>https://www.goodreads.com/quotes/286871-data-data-data-he-cried-impatiently-i-can-t-make-bricks-without-clay</a:t>
            </a:r>
            <a:r>
              <a:rPr b="0" lang="en-US" sz="1200" strike="noStrike" u="none">
                <a:solidFill>
                  <a:schemeClr val="dk1">
                    <a:tint val="75000"/>
                  </a:schemeClr>
                </a:solidFill>
                <a:effectLst/>
                <a:uFillTx/>
                <a:latin typeface="Calibri"/>
              </a:rPr>
              <a:t>&gt; ;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Image Credit &lt; </a:t>
            </a:r>
            <a:r>
              <a:rPr b="0" lang="en-US" sz="1200" strike="noStrike" u="sng">
                <a:solidFill>
                  <a:schemeClr val="dk1">
                    <a:tint val="75000"/>
                  </a:schemeClr>
                </a:solidFill>
                <a:effectLst/>
                <a:uFillTx/>
                <a:latin typeface="Calibri"/>
                <a:ea typeface="Calibri"/>
                <a:hlinkClick r:id="rId2"/>
              </a:rPr>
              <a:t>https://www.gettyimages.com/detail/news-photo/scottish-novelist-sir-arthur-conan-doyle-news-photo/2641806?adppopup=true</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01" name="Picture 4" descr=""/>
          <p:cNvPicPr/>
          <p:nvPr/>
        </p:nvPicPr>
        <p:blipFill>
          <a:blip r:embed="rId3"/>
          <a:stretch/>
        </p:blipFill>
        <p:spPr>
          <a:xfrm>
            <a:off x="7872480" y="3175200"/>
            <a:ext cx="1967400" cy="2505240"/>
          </a:xfrm>
          <a:prstGeom prst="rect">
            <a:avLst/>
          </a:prstGeom>
          <a:noFill/>
          <a:ln w="0">
            <a:noFill/>
          </a:ln>
        </p:spPr>
      </p:pic>
      <p:sp>
        <p:nvSpPr>
          <p:cNvPr id="202" name="TextBox 4"/>
          <p:cNvSpPr/>
          <p:nvPr/>
        </p:nvSpPr>
        <p:spPr>
          <a:xfrm>
            <a:off x="7872480" y="5686200"/>
            <a:ext cx="2029680" cy="367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Light"/>
              </a:rPr>
              <a:t>Arthur Conan Doyle</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Data, Information or Intelligence? </a:t>
            </a:r>
            <a:endParaRPr b="0" lang="en-US" sz="3200" strike="noStrike" u="none">
              <a:solidFill>
                <a:srgbClr val="000000"/>
              </a:solidFill>
              <a:effectLst/>
              <a:uFillTx/>
              <a:latin typeface="Arial"/>
            </a:endParaRPr>
          </a:p>
        </p:txBody>
      </p:sp>
      <p:sp>
        <p:nvSpPr>
          <p:cNvPr id="204" name="PlaceHolder 2"/>
          <p:cNvSpPr>
            <a:spLocks noGrp="1"/>
          </p:cNvSpPr>
          <p:nvPr>
            <p:ph type="ftr" idx="85"/>
          </p:nvPr>
        </p:nvSpPr>
        <p:spPr>
          <a:xfrm>
            <a:off x="-1440" y="6442560"/>
            <a:ext cx="12193560" cy="363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Data &lt;</a:t>
            </a:r>
            <a:r>
              <a:rPr b="0" lang="en-US" sz="1200" strike="noStrike" u="sng">
                <a:solidFill>
                  <a:schemeClr val="dk1">
                    <a:tint val="75000"/>
                  </a:schemeClr>
                </a:solidFill>
                <a:effectLst/>
                <a:uFillTx/>
                <a:latin typeface="Calibri"/>
                <a:ea typeface="Calibri"/>
                <a:hlinkClick r:id="rId1"/>
              </a:rPr>
              <a:t>https://en.wikipedia.org/wiki/Data</a:t>
            </a:r>
            <a:r>
              <a:rPr b="0" lang="en-US" sz="1200" strike="noStrike" u="none">
                <a:solidFill>
                  <a:schemeClr val="dk1">
                    <a:tint val="75000"/>
                  </a:schemeClr>
                </a:solidFill>
                <a:effectLst/>
                <a:uFillTx/>
                <a:latin typeface="Calibri"/>
                <a:ea typeface="Calibri"/>
              </a:rPr>
              <a:t>&gt;; Image Cred &lt; </a:t>
            </a:r>
            <a:r>
              <a:rPr b="0" lang="en-US" sz="1200" strike="noStrike" u="sng">
                <a:solidFill>
                  <a:schemeClr val="dk1">
                    <a:tint val="75000"/>
                  </a:schemeClr>
                </a:solidFill>
                <a:effectLst/>
                <a:uFillTx/>
                <a:latin typeface="Calibri"/>
                <a:ea typeface="Calibri"/>
                <a:hlinkClick r:id="rId2"/>
              </a:rPr>
              <a:t>https://www.inc.com/amy-vetter/5-quotes-from-greek-philosophers-for-when-you-need-a-productivity-pick-me-up.html</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
        <p:nvSpPr>
          <p:cNvPr id="205" name="TextBox 1"/>
          <p:cNvSpPr/>
          <p:nvPr/>
        </p:nvSpPr>
        <p:spPr>
          <a:xfrm>
            <a:off x="741960" y="1784520"/>
            <a:ext cx="10634400" cy="42919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lang="en-US" sz="2100" strike="noStrike" u="none">
                <a:solidFill>
                  <a:schemeClr val="dk1"/>
                </a:solidFill>
                <a:effectLst/>
                <a:uFillTx/>
                <a:latin typeface="Calibri"/>
              </a:rPr>
              <a:t>Wikipedia refers to data as "</a:t>
            </a:r>
            <a:r>
              <a:rPr b="0" i="1" lang="en-US" sz="2100" strike="noStrike" u="none">
                <a:solidFill>
                  <a:schemeClr val="dk1"/>
                </a:solidFill>
                <a:effectLst/>
                <a:uFillTx/>
                <a:latin typeface="Calibri"/>
              </a:rPr>
              <a:t>individual facts, statistics, or items of information, often numeric ... a set of qualitative or quantitative variables about one or more objects</a:t>
            </a:r>
            <a:r>
              <a:rPr b="0" lang="en-US" sz="2100" strike="noStrike" u="none">
                <a:solidFill>
                  <a:schemeClr val="dk1"/>
                </a:solidFill>
                <a:effectLst/>
                <a:uFillTx/>
                <a:latin typeface="Calibri"/>
              </a:rPr>
              <a:t>" ( [13] Wikipedia, 2021). </a:t>
            </a:r>
            <a:endParaRPr b="0" lang="en-US" sz="2100" strike="noStrike" u="none">
              <a:solidFill>
                <a:srgbClr val="000000"/>
              </a:solidFill>
              <a:effectLst/>
              <a:uFillTx/>
              <a:latin typeface="Arial"/>
            </a:endParaRPr>
          </a:p>
          <a:p>
            <a:pPr defTabSz="914400">
              <a:lnSpc>
                <a:spcPct val="100000"/>
              </a:lnSpc>
            </a:pPr>
            <a:endParaRPr b="0" lang="en-US" sz="2100" strike="noStrike" u="none">
              <a:solidFill>
                <a:srgbClr val="000000"/>
              </a:solidFill>
              <a:effectLst/>
              <a:uFillTx/>
              <a:latin typeface="Arial"/>
            </a:endParaRPr>
          </a:p>
          <a:p>
            <a:pPr defTabSz="914400">
              <a:lnSpc>
                <a:spcPct val="100000"/>
              </a:lnSpc>
            </a:pPr>
            <a:r>
              <a:rPr b="0" lang="en-US" sz="2100" strike="noStrike" u="none">
                <a:solidFill>
                  <a:schemeClr val="dk1"/>
                </a:solidFill>
                <a:effectLst/>
                <a:uFillTx/>
                <a:latin typeface="Calibri"/>
              </a:rPr>
              <a:t>Yet, it is not uncommon to stumble upon data defined as information. As a result, one can go further, and make a distinction between data, information, and intelligence, where although related, each component is unique in its nature and scope. </a:t>
            </a:r>
            <a:endParaRPr b="0" lang="en-US" sz="2100" strike="noStrike" u="none">
              <a:solidFill>
                <a:srgbClr val="000000"/>
              </a:solidFill>
              <a:effectLst/>
              <a:uFillTx/>
              <a:latin typeface="Arial"/>
            </a:endParaRPr>
          </a:p>
          <a:p>
            <a:pPr defTabSz="914400">
              <a:lnSpc>
                <a:spcPct val="100000"/>
              </a:lnSpc>
            </a:pPr>
            <a:endParaRPr b="0" lang="en-US" sz="2100" strike="noStrike" u="none">
              <a:solidFill>
                <a:srgbClr val="000000"/>
              </a:solidFill>
              <a:effectLst/>
              <a:uFillTx/>
              <a:latin typeface="Arial"/>
            </a:endParaRPr>
          </a:p>
          <a:p>
            <a:pPr defTabSz="914400">
              <a:lnSpc>
                <a:spcPct val="100000"/>
              </a:lnSpc>
            </a:pPr>
            <a:r>
              <a:rPr b="1" i="1" lang="en-US" sz="2100" strike="noStrike" u="none">
                <a:solidFill>
                  <a:srgbClr val="0070c0"/>
                </a:solidFill>
                <a:effectLst/>
                <a:uFillTx/>
                <a:latin typeface="Calibri"/>
              </a:rPr>
              <a:t>Data</a:t>
            </a:r>
            <a:r>
              <a:rPr b="0" lang="en-US" sz="2100" strike="noStrike" u="none">
                <a:solidFill>
                  <a:schemeClr val="dk1"/>
                </a:solidFill>
                <a:effectLst/>
                <a:uFillTx/>
                <a:latin typeface="Calibri"/>
              </a:rPr>
              <a:t>, raw measurements that are collected and processed in an intelligible form (e.g. "80 </a:t>
            </a:r>
            <a:r>
              <a:rPr b="0" lang="en-US" sz="2100" strike="noStrike" u="none">
                <a:solidFill>
                  <a:schemeClr val="dk1"/>
                </a:solidFill>
                <a:effectLst/>
                <a:uFillTx/>
                <a:latin typeface="Calibri"/>
                <a:ea typeface="Calibri"/>
              </a:rPr>
              <a:t>°F")</a:t>
            </a:r>
            <a:endParaRPr b="0" lang="en-US" sz="2100" strike="noStrike" u="none">
              <a:solidFill>
                <a:srgbClr val="000000"/>
              </a:solidFill>
              <a:effectLst/>
              <a:uFillTx/>
              <a:latin typeface="Arial"/>
            </a:endParaRPr>
          </a:p>
          <a:p>
            <a:pPr defTabSz="914400">
              <a:lnSpc>
                <a:spcPct val="100000"/>
              </a:lnSpc>
            </a:pPr>
            <a:endParaRPr b="0" lang="en-US" sz="2100" strike="noStrike" u="none">
              <a:solidFill>
                <a:srgbClr val="000000"/>
              </a:solidFill>
              <a:effectLst/>
              <a:uFillTx/>
              <a:latin typeface="Arial"/>
            </a:endParaRPr>
          </a:p>
          <a:p>
            <a:pPr defTabSz="914400">
              <a:lnSpc>
                <a:spcPct val="100000"/>
              </a:lnSpc>
            </a:pPr>
            <a:r>
              <a:rPr b="1" i="1" lang="en-US" sz="2100" strike="noStrike" u="none">
                <a:solidFill>
                  <a:srgbClr val="0070c0"/>
                </a:solidFill>
                <a:effectLst/>
                <a:uFillTx/>
                <a:latin typeface="Calibri"/>
                <a:ea typeface="Calibri"/>
              </a:rPr>
              <a:t>Information</a:t>
            </a:r>
            <a:r>
              <a:rPr b="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the results of analyzing data and extracting meaning from it (e.g. "Today is hot")</a:t>
            </a:r>
            <a:endParaRPr b="0" lang="en-US" sz="2100" strike="noStrike" u="none">
              <a:solidFill>
                <a:srgbClr val="000000"/>
              </a:solidFill>
              <a:effectLst/>
              <a:uFillTx/>
              <a:latin typeface="Arial"/>
            </a:endParaRPr>
          </a:p>
          <a:p>
            <a:pPr defTabSz="914400">
              <a:lnSpc>
                <a:spcPct val="100000"/>
              </a:lnSpc>
            </a:pPr>
            <a:endParaRPr b="0" lang="en-US" sz="2100" strike="noStrike" u="none">
              <a:solidFill>
                <a:srgbClr val="000000"/>
              </a:solidFill>
              <a:effectLst/>
              <a:uFillTx/>
              <a:latin typeface="Arial"/>
            </a:endParaRPr>
          </a:p>
          <a:p>
            <a:pPr defTabSz="914400">
              <a:lnSpc>
                <a:spcPct val="100000"/>
              </a:lnSpc>
            </a:pPr>
            <a:r>
              <a:rPr b="1" i="1" lang="en-US" sz="2100" strike="noStrike" u="none">
                <a:solidFill>
                  <a:srgbClr val="0070c0"/>
                </a:solidFill>
                <a:effectLst/>
                <a:uFillTx/>
                <a:latin typeface="Calibri"/>
                <a:ea typeface="Calibri"/>
              </a:rPr>
              <a:t>Intelligence</a:t>
            </a:r>
            <a:r>
              <a:rPr b="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the ability of using past information and new information to make a useful prediction about the future (e.g. "Apply sunscreen before going out." )</a:t>
            </a:r>
            <a:endParaRPr b="0" lang="en-US" sz="2100" strike="noStrike" u="none">
              <a:solidFill>
                <a:srgbClr val="000000"/>
              </a:solidFill>
              <a:effectLst/>
              <a:uFillTx/>
              <a:latin typeface="Arial"/>
            </a:endParaRPr>
          </a:p>
        </p:txBody>
      </p:sp>
      <p:pic>
        <p:nvPicPr>
          <p:cNvPr id="206" name="Picture 10" descr="A picture containing text&#10;&#10;Description automatically generated"/>
          <p:cNvPicPr/>
          <p:nvPr/>
        </p:nvPicPr>
        <p:blipFill>
          <a:blip r:embed="rId3"/>
          <a:stretch/>
        </p:blipFill>
        <p:spPr>
          <a:xfrm>
            <a:off x="9693720" y="362160"/>
            <a:ext cx="1684800" cy="132300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838080" y="365040"/>
            <a:ext cx="10514160" cy="10508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Data</a:t>
            </a:r>
            <a:endParaRPr b="0" lang="en-US" sz="3200" strike="noStrike" u="none">
              <a:solidFill>
                <a:srgbClr val="000000"/>
              </a:solidFill>
              <a:effectLst/>
              <a:uFillTx/>
              <a:latin typeface="Arial"/>
            </a:endParaRPr>
          </a:p>
        </p:txBody>
      </p:sp>
      <p:sp>
        <p:nvSpPr>
          <p:cNvPr id="208" name="PlaceHolder 2"/>
          <p:cNvSpPr>
            <a:spLocks noGrp="1"/>
          </p:cNvSpPr>
          <p:nvPr>
            <p:ph type="ftr" idx="86"/>
          </p:nvPr>
        </p:nvSpPr>
        <p:spPr>
          <a:xfrm>
            <a:off x="-1440" y="6514560"/>
            <a:ext cx="12193560" cy="3470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Joint Publication 2-0, Joint Intelligence" (PDF). Joint Chiefs of Staff, Joint Doctrine Publications. Department of Defense. 23 October 2013. pp. I-1. Retrieved July 17, 2018. &lt;</a:t>
            </a:r>
            <a:r>
              <a:rPr b="0" lang="en-US" sz="1200" strike="noStrike" u="sng">
                <a:solidFill>
                  <a:schemeClr val="dk1">
                    <a:tint val="75000"/>
                  </a:schemeClr>
                </a:solidFill>
                <a:effectLst/>
                <a:uFillTx/>
                <a:latin typeface="Calibri"/>
                <a:ea typeface="Calibri"/>
                <a:hlinkClick r:id="rId1"/>
              </a:rPr>
              <a:t>https://www.jcs.mil/Portals/36/Documents/Doctrine/pubs/jp2_0.pdf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09" name="Picture 3" descr="A picture containing text, knife, weapon&#10;&#10;Description automatically generated"/>
          <p:cNvPicPr/>
          <p:nvPr/>
        </p:nvPicPr>
        <p:blipFill>
          <a:blip r:embed="rId2"/>
          <a:stretch/>
        </p:blipFill>
        <p:spPr>
          <a:xfrm>
            <a:off x="3367080" y="2667240"/>
            <a:ext cx="5455440" cy="3576240"/>
          </a:xfrm>
          <a:prstGeom prst="rect">
            <a:avLst/>
          </a:prstGeom>
          <a:noFill/>
          <a:ln w="0">
            <a:noFill/>
          </a:ln>
        </p:spPr>
      </p:pic>
      <p:sp>
        <p:nvSpPr>
          <p:cNvPr id="210" name="Oval 3"/>
          <p:cNvSpPr/>
          <p:nvPr/>
        </p:nvSpPr>
        <p:spPr>
          <a:xfrm>
            <a:off x="4932720" y="3948480"/>
            <a:ext cx="912960" cy="9129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11" name="TextBox 5"/>
          <p:cNvSpPr/>
          <p:nvPr/>
        </p:nvSpPr>
        <p:spPr>
          <a:xfrm>
            <a:off x="832320" y="1417680"/>
            <a:ext cx="10999080" cy="10605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100" strike="noStrike" u="none">
                <a:solidFill>
                  <a:schemeClr val="dk1"/>
                </a:solidFill>
                <a:effectLst/>
                <a:uFillTx/>
                <a:latin typeface="Calibri"/>
              </a:rPr>
              <a:t>In the current context, the meaning of data is encapsuled by the raw measurements that are collected and eventually used for analysis. These raw measurements represent the essence upon which any subsequential information and intelligence can be inferred. </a:t>
            </a:r>
            <a:endParaRPr b="0" lang="en-US" sz="21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0">
                                  <p:stCondLst>
                                    <p:cond delay="0"/>
                                  </p:stCondLst>
                                  <p:childTnLst>
                                    <p:set>
                                      <p:cBhvr>
                                        <p:cTn id="6" dur="1" fill="hold">
                                          <p:stCondLst>
                                            <p:cond delay="0"/>
                                          </p:stCondLst>
                                        </p:cTn>
                                        <p:tgtEl>
                                          <p:spTgt spid="210"/>
                                        </p:tgtEl>
                                        <p:attrNameLst>
                                          <p:attrName>style.visibility</p:attrName>
                                        </p:attrNameLst>
                                      </p:cBhvr>
                                      <p:to>
                                        <p:strVal val="visible"/>
                                      </p:to>
                                    </p:set>
                                    <p:animEffect filter="fade" transition="in">
                                      <p:cBhvr additive="repl">
                                        <p:cTn id="7" dur="500"/>
                                        <p:tgtEl>
                                          <p:spTgt spid="2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Data – Types</a:t>
            </a:r>
            <a:endParaRPr b="0" lang="en-US" sz="3200" strike="noStrike" u="none">
              <a:solidFill>
                <a:srgbClr val="000000"/>
              </a:solidFill>
              <a:effectLst/>
              <a:uFillTx/>
              <a:latin typeface="Arial"/>
            </a:endParaRPr>
          </a:p>
        </p:txBody>
      </p:sp>
      <p:sp>
        <p:nvSpPr>
          <p:cNvPr id="213"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0" i="1" lang="en-US" sz="2100" strike="noStrike" u="none">
                <a:solidFill>
                  <a:srgbClr val="000000"/>
                </a:solidFill>
                <a:effectLst/>
                <a:uFillTx/>
                <a:latin typeface="Calibri"/>
                <a:ea typeface="Calibri"/>
              </a:rPr>
              <a:t>At a high level data can come into three forms: structured, semi-structured, and unstructured. </a:t>
            </a:r>
            <a:endParaRPr b="0" lang="en-US" sz="2100" strike="noStrike" u="none">
              <a:solidFill>
                <a:srgbClr val="000000"/>
              </a:solidFill>
              <a:effectLst/>
              <a:uFillTx/>
              <a:latin typeface="Arial"/>
            </a:endParaRPr>
          </a:p>
          <a:p>
            <a:pPr indent="0" defTabSz="914400">
              <a:lnSpc>
                <a:spcPct val="100000"/>
              </a:lnSpc>
              <a:buNone/>
              <a:tabLst>
                <a:tab algn="l" pos="0"/>
              </a:tabLst>
            </a:pPr>
            <a:r>
              <a:rPr b="1" i="1" lang="en-US" sz="2100" strike="noStrike" u="none">
                <a:solidFill>
                  <a:srgbClr val="0070c0"/>
                </a:solidFill>
                <a:effectLst/>
                <a:uFillTx/>
                <a:latin typeface="Calibri"/>
                <a:ea typeface="Calibri"/>
              </a:rPr>
              <a:t>Structured </a:t>
            </a:r>
            <a:r>
              <a:rPr b="0" lang="en-US" sz="2100" strike="noStrike" u="none">
                <a:solidFill>
                  <a:schemeClr val="dk1"/>
                </a:solidFill>
                <a:effectLst/>
                <a:uFillTx/>
                <a:latin typeface="Calibri"/>
                <a:ea typeface="Calibri"/>
              </a:rPr>
              <a:t>data is highly organized data that exists within a repository such as a database or a comma-separated values (.CSV) file where data is easily identifiable (e.g. column and rows) and accessible (e.g. queries and analysis).  In most cases, structured data is more of an end product of pre-processing phases, rather than a “natural occurrence.”  Its value resides in the fact that it can be immediately analyzed. </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Semi-structured</a:t>
            </a:r>
            <a:r>
              <a:rPr b="0" lang="en-US" sz="2100" strike="noStrike" u="none">
                <a:solidFill>
                  <a:schemeClr val="dk1"/>
                </a:solidFill>
                <a:effectLst/>
                <a:uFillTx/>
                <a:latin typeface="Calibri"/>
                <a:ea typeface="Calibri"/>
              </a:rPr>
              <a:t> data is a hybrid (</a:t>
            </a:r>
            <a:r>
              <a:rPr b="0" i="1" lang="en-US" sz="2100" strike="noStrike" u="none">
                <a:solidFill>
                  <a:schemeClr val="dk1"/>
                </a:solidFill>
                <a:effectLst/>
                <a:uFillTx/>
                <a:latin typeface="Calibri"/>
                <a:ea typeface="Calibri"/>
              </a:rPr>
              <a:t>bridge</a:t>
            </a:r>
            <a:r>
              <a:rPr b="0" lang="en-US" sz="2100" strike="noStrike" u="none">
                <a:solidFill>
                  <a:schemeClr val="dk1"/>
                </a:solidFill>
                <a:effectLst/>
                <a:uFillTx/>
                <a:latin typeface="Calibri"/>
                <a:ea typeface="Calibri"/>
              </a:rPr>
              <a:t>) between structured and unstructured where there are present metadata and similar semantical hierarchies that make pre-processing more efficient. </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marL="228600" indent="0" defTabSz="914400">
              <a:lnSpc>
                <a:spcPct val="100000"/>
              </a:lnSpc>
              <a:buNone/>
              <a:tabLst>
                <a:tab algn="l" pos="0"/>
              </a:tabLst>
            </a:pPr>
            <a:r>
              <a:rPr b="1" i="1" lang="en-US" sz="2100" strike="noStrike" u="none">
                <a:solidFill>
                  <a:srgbClr val="0070c0"/>
                </a:solidFill>
                <a:effectLst/>
                <a:uFillTx/>
                <a:latin typeface="Calibri"/>
                <a:ea typeface="Calibri"/>
              </a:rPr>
              <a:t>Unstructured</a:t>
            </a:r>
            <a:r>
              <a:rPr b="0" lang="en-US" sz="2100" strike="noStrike" u="none">
                <a:solidFill>
                  <a:schemeClr val="dk1"/>
                </a:solidFill>
                <a:effectLst/>
                <a:uFillTx/>
                <a:latin typeface="Calibri"/>
                <a:ea typeface="Calibri"/>
              </a:rPr>
              <a:t> data lacks any content structure at all (e.g. a collection of words), and as a result it cannot be immediately analyzed. Although, most data have some inherent structure (e.g. metadata), the present structure is not enough to warrant readily usable status. </a:t>
            </a:r>
            <a:endParaRPr b="0" lang="en-US" sz="2100" strike="noStrike" u="none">
              <a:solidFill>
                <a:srgbClr val="000000"/>
              </a:solidFill>
              <a:effectLst/>
              <a:uFillTx/>
              <a:latin typeface="Arial"/>
            </a:endParaRPr>
          </a:p>
          <a:p>
            <a:pPr marL="228600" indent="0" defTabSz="914400">
              <a:lnSpc>
                <a:spcPct val="100000"/>
              </a:lnSpc>
              <a:buNone/>
              <a:tabLst>
                <a:tab algn="l" pos="0"/>
              </a:tabLst>
            </a:pPr>
            <a:endParaRPr b="0" lang="en-US" sz="2100" strike="noStrike" u="none">
              <a:solidFill>
                <a:srgbClr val="000000"/>
              </a:solidFill>
              <a:effectLst/>
              <a:uFillTx/>
              <a:latin typeface="Arial"/>
            </a:endParaRPr>
          </a:p>
          <a:p>
            <a:pPr marL="228600" indent="0" defTabSz="914400">
              <a:lnSpc>
                <a:spcPct val="100000"/>
              </a:lnSpc>
              <a:buNone/>
              <a:tabLst>
                <a:tab algn="l" pos="0"/>
              </a:tabLst>
            </a:pPr>
            <a:endParaRPr b="0" lang="en-US" sz="2100" strike="noStrike" u="none">
              <a:solidFill>
                <a:srgbClr val="000000"/>
              </a:solidFill>
              <a:effectLst/>
              <a:uFillTx/>
              <a:latin typeface="Arial"/>
            </a:endParaRPr>
          </a:p>
          <a:p>
            <a:pPr marL="228600" indent="0" defTabSz="914400">
              <a:lnSpc>
                <a:spcPct val="100000"/>
              </a:lnSpc>
              <a:buNone/>
              <a:tabLst>
                <a:tab algn="l" pos="0"/>
              </a:tabLst>
            </a:pPr>
            <a:endParaRPr b="0" lang="en-US" sz="2100" strike="noStrike" u="none">
              <a:solidFill>
                <a:srgbClr val="000000"/>
              </a:solidFill>
              <a:effectLst/>
              <a:uFillTx/>
              <a:latin typeface="Arial"/>
            </a:endParaRPr>
          </a:p>
        </p:txBody>
      </p:sp>
      <p:sp>
        <p:nvSpPr>
          <p:cNvPr id="214" name="PlaceHolder 3"/>
          <p:cNvSpPr>
            <a:spLocks noGrp="1"/>
          </p:cNvSpPr>
          <p:nvPr>
            <p:ph type="ftr" idx="87"/>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IBM &lt;</a:t>
            </a:r>
            <a:r>
              <a:rPr b="0" lang="en-US" sz="1200" strike="noStrike" u="sng">
                <a:solidFill>
                  <a:schemeClr val="dk1">
                    <a:tint val="75000"/>
                  </a:schemeClr>
                </a:solidFill>
                <a:effectLst/>
                <a:uFillTx/>
                <a:latin typeface="Calibri"/>
                <a:hlinkClick r:id="rId1"/>
              </a:rPr>
              <a:t>https://developer.ibm.com/articles/ba-intro-data-science-1/</a:t>
            </a:r>
            <a:r>
              <a:rPr b="0" lang="en-US" sz="1200" strike="noStrike" u="none">
                <a:solidFill>
                  <a:schemeClr val="dk1">
                    <a:tint val="75000"/>
                  </a:schemeClr>
                </a:solidFill>
                <a:effectLst/>
                <a:uFillTx/>
                <a:latin typeface="Calibri"/>
                <a:ea typeface="Calibri"/>
              </a:rPr>
              <a:t>&gt; ; Lego Builder &lt; </a:t>
            </a:r>
            <a:r>
              <a:rPr b="0" lang="en-US" sz="1200" strike="noStrike" u="sng">
                <a:solidFill>
                  <a:schemeClr val="dk1">
                    <a:tint val="75000"/>
                  </a:schemeClr>
                </a:solidFill>
                <a:effectLst/>
                <a:uFillTx/>
                <a:latin typeface="Calibri"/>
                <a:ea typeface="Calibri"/>
                <a:hlinkClick r:id="rId2"/>
              </a:rPr>
              <a:t>http://www.publishyourdesign.com/design</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15" name="Picture 6" descr="A picture containing text&#10;&#10;Description automatically generated"/>
          <p:cNvPicPr/>
          <p:nvPr/>
        </p:nvPicPr>
        <p:blipFill>
          <a:blip r:embed="rId3"/>
          <a:stretch/>
        </p:blipFill>
        <p:spPr>
          <a:xfrm>
            <a:off x="6944040" y="210600"/>
            <a:ext cx="4409280" cy="160956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Data – Types</a:t>
            </a:r>
            <a:endParaRPr b="0" lang="en-US" sz="3200" strike="noStrike" u="none">
              <a:solidFill>
                <a:srgbClr val="000000"/>
              </a:solidFill>
              <a:effectLst/>
              <a:uFillTx/>
              <a:latin typeface="Arial"/>
            </a:endParaRPr>
          </a:p>
        </p:txBody>
      </p:sp>
      <p:sp>
        <p:nvSpPr>
          <p:cNvPr id="217"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algn="ctr" defTabSz="914400">
              <a:lnSpc>
                <a:spcPct val="100000"/>
              </a:lnSpc>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The rule-of-thumb is that structured data represents only 20% of total data. Most of the data in the world (80% of available data) is unstructured or semi-structured.</a:t>
            </a:r>
            <a:r>
              <a:rPr b="0" lang="en-US" sz="2100" strike="noStrike" u="none">
                <a:solidFill>
                  <a:schemeClr val="dk1"/>
                </a:solidFill>
                <a:effectLst/>
                <a:uFillTx/>
                <a:latin typeface="Calibri"/>
                <a:ea typeface="Calibri"/>
              </a:rPr>
              <a:t>" - IBM</a:t>
            </a:r>
            <a:endParaRPr b="0" lang="en-US" sz="2100" strike="noStrike" u="none">
              <a:solidFill>
                <a:srgbClr val="000000"/>
              </a:solidFill>
              <a:effectLst/>
              <a:uFillTx/>
              <a:latin typeface="Arial"/>
            </a:endParaRPr>
          </a:p>
        </p:txBody>
      </p:sp>
      <p:sp>
        <p:nvSpPr>
          <p:cNvPr id="218" name="PlaceHolder 3"/>
          <p:cNvSpPr>
            <a:spLocks noGrp="1"/>
          </p:cNvSpPr>
          <p:nvPr>
            <p:ph type="ftr" idx="88"/>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IBM &lt;</a:t>
            </a:r>
            <a:r>
              <a:rPr b="0" lang="en-US" sz="1200" strike="noStrike" u="sng">
                <a:solidFill>
                  <a:schemeClr val="dk1">
                    <a:tint val="75000"/>
                  </a:schemeClr>
                </a:solidFill>
                <a:effectLst/>
                <a:uFillTx/>
                <a:latin typeface="Calibri"/>
                <a:hlinkClick r:id="rId1"/>
              </a:rPr>
              <a:t>https://developer.ibm.com/articles/ba-intro-data-science-1/</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219" name="Picture 4" descr=""/>
          <p:cNvPicPr/>
          <p:nvPr/>
        </p:nvPicPr>
        <p:blipFill>
          <a:blip r:embed="rId2"/>
          <a:stretch/>
        </p:blipFill>
        <p:spPr>
          <a:xfrm>
            <a:off x="1637640" y="2719080"/>
            <a:ext cx="8808840" cy="3521160"/>
          </a:xfrm>
          <a:prstGeom prst="rect">
            <a:avLst/>
          </a:prstGeom>
          <a:noFill/>
          <a:ln w="0">
            <a:noFill/>
          </a:ln>
        </p:spPr>
      </p:pic>
      <p:sp>
        <p:nvSpPr>
          <p:cNvPr id="220" name="TextBox 2"/>
          <p:cNvSpPr/>
          <p:nvPr/>
        </p:nvSpPr>
        <p:spPr>
          <a:xfrm>
            <a:off x="1695600" y="5727600"/>
            <a:ext cx="1458720" cy="3679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Source:  IBM</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Data – Types</a:t>
            </a:r>
            <a:endParaRPr b="0" lang="en-US" sz="3200" strike="noStrike" u="none">
              <a:solidFill>
                <a:srgbClr val="000000"/>
              </a:solidFill>
              <a:effectLst/>
              <a:uFillTx/>
              <a:latin typeface="Arial"/>
            </a:endParaRPr>
          </a:p>
        </p:txBody>
      </p:sp>
      <p:sp>
        <p:nvSpPr>
          <p:cNvPr id="222"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2100" strike="noStrike" u="none">
                <a:solidFill>
                  <a:schemeClr val="dk1"/>
                </a:solidFill>
                <a:effectLst/>
                <a:uFillTx/>
                <a:latin typeface="Calibri"/>
              </a:rPr>
              <a:t>Structured Example</a:t>
            </a:r>
            <a:endParaRPr b="0" lang="en-US" sz="2100" strike="noStrike" u="none">
              <a:solidFill>
                <a:srgbClr val="000000"/>
              </a:solidFill>
              <a:effectLst/>
              <a:uFillTx/>
              <a:latin typeface="Arial"/>
            </a:endParaRPr>
          </a:p>
        </p:txBody>
      </p:sp>
      <p:sp>
        <p:nvSpPr>
          <p:cNvPr id="223" name="PlaceHolder 3"/>
          <p:cNvSpPr>
            <a:spLocks noGrp="1"/>
          </p:cNvSpPr>
          <p:nvPr>
            <p:ph type="ftr" idx="89"/>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footer</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Flowchart: Direct Access Storage 9"/>
          <p:cNvSpPr/>
          <p:nvPr/>
        </p:nvSpPr>
        <p:spPr>
          <a:xfrm rot="16200000">
            <a:off x="5869080" y="-78480"/>
            <a:ext cx="910800" cy="3543120"/>
          </a:xfrm>
          <a:prstGeom prst="flowChartMagneticDrum">
            <a:avLst/>
          </a:prstGeom>
          <a:solidFill>
            <a:schemeClr val="accent1">
              <a:lumMod val="20000"/>
              <a:lumOff val="80000"/>
            </a:schemeClr>
          </a:solidFill>
          <a:ln>
            <a:solidFill>
              <a:srgbClr val="157158"/>
            </a:solidFill>
          </a:ln>
        </p:spPr>
        <p:style>
          <a:lnRef idx="2">
            <a:schemeClr val="accent1">
              <a:shade val="50000"/>
            </a:schemeClr>
          </a:lnRef>
          <a:fillRef idx="1">
            <a:schemeClr val="accent1"/>
          </a:fillRef>
          <a:effectRef idx="0">
            <a:schemeClr val="accent1"/>
          </a:effectRef>
          <a:fontRef idx="minor"/>
        </p:style>
        <p:txBody>
          <a:bodyPr numCol="1" spcCol="0"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35" name="TextBox 2"/>
          <p:cNvSpPr/>
          <p:nvPr/>
        </p:nvSpPr>
        <p:spPr>
          <a:xfrm>
            <a:off x="4834080" y="1623600"/>
            <a:ext cx="2741760" cy="644760"/>
          </a:xfrm>
          <a:prstGeom prst="rect">
            <a:avLst/>
          </a:prstGeom>
          <a:noFill/>
          <a:ln w="0">
            <a:noFill/>
          </a:ln>
        </p:spPr>
        <p:style>
          <a:lnRef idx="0"/>
          <a:fillRef idx="0"/>
          <a:effectRef idx="0"/>
          <a:fontRef idx="minor"/>
        </p:style>
        <p:txBody>
          <a:bodyPr numCol="1" spcCol="0" lIns="90000" rIns="90000" tIns="45000" bIns="45000" anchor="t">
            <a:spAutoFit/>
          </a:bodyPr>
          <a:p>
            <a:pPr algn="ctr" defTabSz="914400">
              <a:lnSpc>
                <a:spcPct val="100000"/>
              </a:lnSpc>
            </a:pPr>
            <a:r>
              <a:rPr b="1" lang="en-US" sz="1800" strike="noStrike" u="none">
                <a:solidFill>
                  <a:schemeClr val="dk1"/>
                </a:solidFill>
                <a:effectLst/>
                <a:uFillTx/>
                <a:latin typeface="Calibri"/>
                <a:ea typeface="Calibri"/>
              </a:rPr>
              <a:t>Internet of things</a:t>
            </a:r>
            <a:endParaRPr b="0" lang="en-US" sz="1800" strike="noStrike" u="none">
              <a:solidFill>
                <a:srgbClr val="000000"/>
              </a:solidFill>
              <a:effectLst/>
              <a:uFillTx/>
              <a:latin typeface="Arial"/>
            </a:endParaRPr>
          </a:p>
          <a:p>
            <a:pPr defTabSz="914400">
              <a:lnSpc>
                <a:spcPct val="100000"/>
              </a:lnSpc>
            </a:pPr>
            <a:endParaRPr b="0" lang="en-US" sz="1800" strike="noStrike" u="none">
              <a:solidFill>
                <a:srgbClr val="000000"/>
              </a:solidFill>
              <a:effectLst/>
              <a:uFillTx/>
              <a:latin typeface="Arial"/>
            </a:endParaRPr>
          </a:p>
        </p:txBody>
      </p:sp>
      <p:sp>
        <p:nvSpPr>
          <p:cNvPr id="136" name="Flowchart: Direct Access Storage 18"/>
          <p:cNvSpPr/>
          <p:nvPr/>
        </p:nvSpPr>
        <p:spPr>
          <a:xfrm rot="16200000">
            <a:off x="5892120" y="1028520"/>
            <a:ext cx="910800" cy="3543120"/>
          </a:xfrm>
          <a:prstGeom prst="flowChartMagneticDrum">
            <a:avLst/>
          </a:prstGeom>
          <a:solidFill>
            <a:schemeClr val="accent1">
              <a:lumMod val="60000"/>
              <a:lumOff val="40000"/>
            </a:schemeClr>
          </a:solidFill>
          <a:ln>
            <a:solidFill>
              <a:srgbClr val="15715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37" name="TextBox 4"/>
          <p:cNvSpPr/>
          <p:nvPr/>
        </p:nvSpPr>
        <p:spPr>
          <a:xfrm>
            <a:off x="4857120" y="2744640"/>
            <a:ext cx="2741760" cy="367920"/>
          </a:xfrm>
          <a:prstGeom prst="rect">
            <a:avLst/>
          </a:prstGeom>
          <a:noFill/>
          <a:ln w="0">
            <a:noFill/>
          </a:ln>
        </p:spPr>
        <p:style>
          <a:lnRef idx="0"/>
          <a:fillRef idx="0"/>
          <a:effectRef idx="0"/>
          <a:fontRef idx="minor"/>
        </p:style>
        <p:txBody>
          <a:bodyPr numCol="1" spcCol="0" lIns="90000" rIns="90000" tIns="45000" bIns="45000" anchor="t">
            <a:spAutoFit/>
          </a:bodyPr>
          <a:p>
            <a:pPr algn="ctr" defTabSz="914400">
              <a:lnSpc>
                <a:spcPct val="100000"/>
              </a:lnSpc>
            </a:pPr>
            <a:r>
              <a:rPr b="1" lang="en-US" sz="1800" strike="noStrike" u="none">
                <a:solidFill>
                  <a:schemeClr val="dk1"/>
                </a:solidFill>
                <a:effectLst/>
                <a:uFillTx/>
                <a:latin typeface="Calibri"/>
                <a:ea typeface="Calibri"/>
              </a:rPr>
              <a:t>Big Data</a:t>
            </a:r>
            <a:endParaRPr b="0" lang="en-US" sz="1800" strike="noStrike" u="none">
              <a:solidFill>
                <a:srgbClr val="000000"/>
              </a:solidFill>
              <a:effectLst/>
              <a:uFillTx/>
              <a:latin typeface="Arial"/>
            </a:endParaRPr>
          </a:p>
        </p:txBody>
      </p:sp>
      <p:sp>
        <p:nvSpPr>
          <p:cNvPr id="138" name="Flowchart: Direct Access Storage 20"/>
          <p:cNvSpPr/>
          <p:nvPr/>
        </p:nvSpPr>
        <p:spPr>
          <a:xfrm rot="16200000">
            <a:off x="5926680" y="2113560"/>
            <a:ext cx="910800" cy="3543120"/>
          </a:xfrm>
          <a:prstGeom prst="flowChartMagneticDrum">
            <a:avLst/>
          </a:prstGeom>
          <a:solidFill>
            <a:srgbClr val="00b0f0"/>
          </a:solidFill>
          <a:ln>
            <a:solidFill>
              <a:srgbClr val="15715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39" name="TextBox 6"/>
          <p:cNvSpPr/>
          <p:nvPr/>
        </p:nvSpPr>
        <p:spPr>
          <a:xfrm>
            <a:off x="4949280" y="3691440"/>
            <a:ext cx="2741760" cy="644760"/>
          </a:xfrm>
          <a:prstGeom prst="rect">
            <a:avLst/>
          </a:prstGeom>
          <a:noFill/>
          <a:ln w="0">
            <a:noFill/>
          </a:ln>
        </p:spPr>
        <p:style>
          <a:lnRef idx="0"/>
          <a:fillRef idx="0"/>
          <a:effectRef idx="0"/>
          <a:fontRef idx="minor"/>
        </p:style>
        <p:txBody>
          <a:bodyPr numCol="1" spcCol="0" lIns="90000" rIns="90000" tIns="45000" bIns="45000" anchor="t">
            <a:spAutoFit/>
          </a:bodyPr>
          <a:p>
            <a:pPr algn="ctr" defTabSz="914400">
              <a:lnSpc>
                <a:spcPct val="100000"/>
              </a:lnSpc>
            </a:pPr>
            <a:r>
              <a:rPr b="1" lang="en-US" sz="1800" strike="noStrike" u="none">
                <a:solidFill>
                  <a:schemeClr val="dk1"/>
                </a:solidFill>
                <a:effectLst/>
                <a:uFillTx/>
                <a:latin typeface="Calibri"/>
                <a:ea typeface="Calibri"/>
              </a:rPr>
              <a:t>Data Science</a:t>
            </a:r>
            <a:endParaRPr b="0" lang="en-US" sz="1800" strike="noStrike" u="none">
              <a:solidFill>
                <a:srgbClr val="000000"/>
              </a:solidFill>
              <a:effectLst/>
              <a:uFillTx/>
              <a:latin typeface="Arial"/>
            </a:endParaRPr>
          </a:p>
          <a:p>
            <a:pPr defTabSz="914400">
              <a:lnSpc>
                <a:spcPct val="100000"/>
              </a:lnSpc>
            </a:pPr>
            <a:endParaRPr b="0" lang="en-US" sz="1800" strike="noStrike" u="none">
              <a:solidFill>
                <a:srgbClr val="000000"/>
              </a:solidFill>
              <a:effectLst/>
              <a:uFillTx/>
              <a:latin typeface="Arial"/>
            </a:endParaRPr>
          </a:p>
        </p:txBody>
      </p:sp>
      <p:sp>
        <p:nvSpPr>
          <p:cNvPr id="140" name="Flowchart: Direct Access Storage 22"/>
          <p:cNvSpPr/>
          <p:nvPr/>
        </p:nvSpPr>
        <p:spPr>
          <a:xfrm rot="16200000">
            <a:off x="5892120" y="3291120"/>
            <a:ext cx="910800" cy="3543120"/>
          </a:xfrm>
          <a:prstGeom prst="flowChartMagneticDrum">
            <a:avLst/>
          </a:prstGeom>
          <a:solidFill>
            <a:srgbClr val="ffff00"/>
          </a:solidFill>
          <a:ln>
            <a:solidFill>
              <a:srgbClr val="15715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41" name="TextBox 8"/>
          <p:cNvSpPr/>
          <p:nvPr/>
        </p:nvSpPr>
        <p:spPr>
          <a:xfrm>
            <a:off x="4972320" y="4984560"/>
            <a:ext cx="2741760" cy="367920"/>
          </a:xfrm>
          <a:prstGeom prst="rect">
            <a:avLst/>
          </a:prstGeom>
          <a:noFill/>
          <a:ln w="0">
            <a:noFill/>
          </a:ln>
        </p:spPr>
        <p:style>
          <a:lnRef idx="0"/>
          <a:fillRef idx="0"/>
          <a:effectRef idx="0"/>
          <a:fontRef idx="minor"/>
        </p:style>
        <p:txBody>
          <a:bodyPr numCol="1" spcCol="0" lIns="90000" rIns="90000" tIns="45000" bIns="45000" anchor="t">
            <a:spAutoFit/>
          </a:bodyPr>
          <a:p>
            <a:pPr algn="ctr" defTabSz="914400">
              <a:lnSpc>
                <a:spcPct val="100000"/>
              </a:lnSpc>
            </a:pPr>
            <a:r>
              <a:rPr b="1" lang="en-US" sz="1800" strike="noStrike" u="none">
                <a:solidFill>
                  <a:schemeClr val="dk1"/>
                </a:solidFill>
                <a:effectLst/>
                <a:uFillTx/>
                <a:latin typeface="Calibri"/>
                <a:ea typeface="Calibri"/>
              </a:rPr>
              <a:t>Machine Learning</a:t>
            </a:r>
            <a:endParaRPr b="0" lang="en-US" sz="1800" strike="noStrike" u="none">
              <a:solidFill>
                <a:srgbClr val="000000"/>
              </a:solidFill>
              <a:effectLst/>
              <a:uFillTx/>
              <a:latin typeface="Arial"/>
            </a:endParaRPr>
          </a:p>
        </p:txBody>
      </p:sp>
      <p:sp>
        <p:nvSpPr>
          <p:cNvPr id="142" name="TextBox 9"/>
          <p:cNvSpPr/>
          <p:nvPr/>
        </p:nvSpPr>
        <p:spPr>
          <a:xfrm>
            <a:off x="6651000" y="1155600"/>
            <a:ext cx="1656360" cy="3679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i="1" lang="en-US" sz="1800" strike="noStrike" u="none">
                <a:solidFill>
                  <a:srgbClr val="ff0000"/>
                </a:solidFill>
                <a:effectLst/>
                <a:uFillTx/>
                <a:latin typeface="Calibri"/>
              </a:rPr>
              <a:t>Lots of data</a:t>
            </a:r>
            <a:endParaRPr b="0" lang="en-US" sz="1800" strike="noStrike" u="none">
              <a:solidFill>
                <a:srgbClr val="000000"/>
              </a:solidFill>
              <a:effectLst/>
              <a:uFillTx/>
              <a:latin typeface="Arial"/>
            </a:endParaRPr>
          </a:p>
        </p:txBody>
      </p:sp>
      <p:sp>
        <p:nvSpPr>
          <p:cNvPr id="143" name="TextBox 10"/>
          <p:cNvSpPr/>
          <p:nvPr/>
        </p:nvSpPr>
        <p:spPr>
          <a:xfrm>
            <a:off x="4861440" y="1155600"/>
            <a:ext cx="1656360" cy="3679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i="1" lang="en-US" sz="1800" strike="noStrike" u="none">
                <a:solidFill>
                  <a:srgbClr val="ff0000"/>
                </a:solidFill>
                <a:effectLst/>
                <a:uFillTx/>
                <a:latin typeface="Calibri"/>
              </a:rPr>
              <a:t>Lots of devices</a:t>
            </a:r>
            <a:endParaRPr b="0" lang="en-US" sz="1800" strike="noStrike" u="none">
              <a:solidFill>
                <a:srgbClr val="000000"/>
              </a:solidFill>
              <a:effectLst/>
              <a:uFillTx/>
              <a:latin typeface="Arial"/>
            </a:endParaRPr>
          </a:p>
        </p:txBody>
      </p:sp>
      <p:sp>
        <p:nvSpPr>
          <p:cNvPr id="144" name="TextBox 11"/>
          <p:cNvSpPr/>
          <p:nvPr/>
        </p:nvSpPr>
        <p:spPr>
          <a:xfrm>
            <a:off x="6651000" y="2287080"/>
            <a:ext cx="1656360" cy="3679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i="1" lang="en-US" sz="1800" strike="noStrike" u="none">
                <a:solidFill>
                  <a:srgbClr val="ff0000"/>
                </a:solidFill>
                <a:effectLst/>
                <a:uFillTx/>
                <a:latin typeface="Calibri"/>
              </a:rPr>
              <a:t>What is data?</a:t>
            </a:r>
            <a:endParaRPr b="0" lang="en-US" sz="1800" strike="noStrike" u="none">
              <a:solidFill>
                <a:srgbClr val="000000"/>
              </a:solidFill>
              <a:effectLst/>
              <a:uFillTx/>
              <a:latin typeface="Arial"/>
            </a:endParaRPr>
          </a:p>
        </p:txBody>
      </p:sp>
      <p:sp>
        <p:nvSpPr>
          <p:cNvPr id="145" name="TextBox 12"/>
          <p:cNvSpPr/>
          <p:nvPr/>
        </p:nvSpPr>
        <p:spPr>
          <a:xfrm>
            <a:off x="4953600" y="2344680"/>
            <a:ext cx="1656360" cy="3679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i="1" lang="en-US" sz="1800" strike="noStrike" u="none">
                <a:solidFill>
                  <a:srgbClr val="ff0000"/>
                </a:solidFill>
                <a:effectLst/>
                <a:uFillTx/>
                <a:latin typeface="Calibri"/>
              </a:rPr>
              <a:t>Types of data</a:t>
            </a:r>
            <a:endParaRPr b="0" lang="en-US" sz="1800" strike="noStrike" u="none">
              <a:solidFill>
                <a:srgbClr val="000000"/>
              </a:solidFill>
              <a:effectLst/>
              <a:uFillTx/>
              <a:latin typeface="Arial"/>
            </a:endParaRPr>
          </a:p>
        </p:txBody>
      </p:sp>
      <p:sp>
        <p:nvSpPr>
          <p:cNvPr id="146" name="TextBox 13"/>
          <p:cNvSpPr/>
          <p:nvPr/>
        </p:nvSpPr>
        <p:spPr>
          <a:xfrm>
            <a:off x="5126760" y="3430080"/>
            <a:ext cx="3180600" cy="3679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i="1" lang="en-US" sz="1800" strike="noStrike" u="none">
                <a:solidFill>
                  <a:srgbClr val="ff0000"/>
                </a:solidFill>
                <a:effectLst/>
                <a:uFillTx/>
                <a:latin typeface="Calibri"/>
              </a:rPr>
              <a:t>How to gain insights?</a:t>
            </a:r>
            <a:endParaRPr b="0" lang="en-US" sz="1800" strike="noStrike" u="none">
              <a:solidFill>
                <a:srgbClr val="000000"/>
              </a:solidFill>
              <a:effectLst/>
              <a:uFillTx/>
              <a:latin typeface="Arial"/>
            </a:endParaRPr>
          </a:p>
        </p:txBody>
      </p:sp>
      <p:sp>
        <p:nvSpPr>
          <p:cNvPr id="147" name="TextBox 14"/>
          <p:cNvSpPr/>
          <p:nvPr/>
        </p:nvSpPr>
        <p:spPr>
          <a:xfrm>
            <a:off x="4976640" y="4561560"/>
            <a:ext cx="2926440" cy="3679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i="1" lang="en-US" sz="1800" strike="noStrike" u="none">
                <a:solidFill>
                  <a:srgbClr val="ff0000"/>
                </a:solidFill>
                <a:effectLst/>
                <a:uFillTx/>
                <a:latin typeface="Calibri"/>
              </a:rPr>
              <a:t>Insight discovery methods</a:t>
            </a:r>
            <a:endParaRPr b="0" lang="en-US" sz="1800" strike="noStrike" u="none">
              <a:solidFill>
                <a:srgbClr val="000000"/>
              </a:solidFill>
              <a:effectLst/>
              <a:uFillTx/>
              <a:latin typeface="Arial"/>
            </a:endParaRPr>
          </a:p>
        </p:txBody>
      </p:sp>
      <p:sp>
        <p:nvSpPr>
          <p:cNvPr id="148" name="TextBox 15"/>
          <p:cNvSpPr/>
          <p:nvPr/>
        </p:nvSpPr>
        <p:spPr>
          <a:xfrm>
            <a:off x="3352680" y="5676120"/>
            <a:ext cx="1180440" cy="3679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en-US" sz="1800" strike="noStrike" u="none">
                <a:solidFill>
                  <a:schemeClr val="dk1"/>
                </a:solidFill>
                <a:effectLst/>
                <a:uFillTx/>
                <a:latin typeface="Calibri"/>
              </a:rPr>
              <a:t>Specific </a:t>
            </a:r>
            <a:endParaRPr b="0" lang="en-US" sz="1800" strike="noStrike" u="none">
              <a:solidFill>
                <a:srgbClr val="000000"/>
              </a:solidFill>
              <a:effectLst/>
              <a:uFillTx/>
              <a:latin typeface="Arial"/>
            </a:endParaRPr>
          </a:p>
        </p:txBody>
      </p:sp>
      <p:sp>
        <p:nvSpPr>
          <p:cNvPr id="149" name="TextBox 16"/>
          <p:cNvSpPr/>
          <p:nvPr/>
        </p:nvSpPr>
        <p:spPr>
          <a:xfrm>
            <a:off x="3290760" y="1043280"/>
            <a:ext cx="1656360" cy="36792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lang="en-US" sz="1800" strike="noStrike" u="none">
                <a:solidFill>
                  <a:schemeClr val="dk1">
                    <a:lumMod val="95000"/>
                    <a:lumOff val="5000"/>
                  </a:schemeClr>
                </a:solidFill>
                <a:effectLst/>
                <a:uFillTx/>
                <a:latin typeface="Calibri"/>
              </a:rPr>
              <a:t>Broad</a:t>
            </a:r>
            <a:endParaRPr b="0" lang="en-US" sz="1800" strike="noStrike" u="none">
              <a:solidFill>
                <a:srgbClr val="000000"/>
              </a:solidFill>
              <a:effectLst/>
              <a:uFillTx/>
              <a:latin typeface="Arial"/>
            </a:endParaRPr>
          </a:p>
        </p:txBody>
      </p:sp>
      <p:sp>
        <p:nvSpPr>
          <p:cNvPr id="150" name="Arrow: Up-Down 32"/>
          <p:cNvSpPr/>
          <p:nvPr/>
        </p:nvSpPr>
        <p:spPr>
          <a:xfrm flipH="1">
            <a:off x="3624120" y="1404720"/>
            <a:ext cx="223560" cy="4258440"/>
          </a:xfrm>
          <a:prstGeom prst="upDownArrow">
            <a:avLst>
              <a:gd name="adj1" fmla="val 50000"/>
              <a:gd name="adj2" fmla="val 50000"/>
            </a:avLst>
          </a:prstGeom>
          <a:solidFill>
            <a:srgbClr val="ff0000"/>
          </a:solidFill>
          <a:ln>
            <a:solidFill>
              <a:srgbClr val="157158"/>
            </a:solidFill>
          </a:ln>
        </p:spPr>
        <p:style>
          <a:lnRef idx="2">
            <a:schemeClr val="accent1">
              <a:shade val="50000"/>
            </a:schemeClr>
          </a:lnRef>
          <a:fillRef idx="1">
            <a:schemeClr val="accent1"/>
          </a:fillRef>
          <a:effectRef idx="0">
            <a:schemeClr val="accent1"/>
          </a:effectRef>
          <a:fontRef idx="minor"/>
        </p:style>
        <p:txBody>
          <a:bodyPr numCol="1" spcCol="0"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51" name="TextBox 1"/>
          <p:cNvSpPr/>
          <p:nvPr/>
        </p:nvSpPr>
        <p:spPr>
          <a:xfrm>
            <a:off x="556560" y="187200"/>
            <a:ext cx="3734640" cy="583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3200" strike="noStrike" u="none">
                <a:solidFill>
                  <a:schemeClr val="dk1"/>
                </a:solidFill>
                <a:effectLst/>
                <a:uFillTx/>
                <a:latin typeface="Calibri"/>
              </a:rPr>
              <a:t>MODULE OVERVIEW</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Data – Types</a:t>
            </a:r>
            <a:endParaRPr b="0" lang="en-US" sz="3200" strike="noStrike" u="none">
              <a:solidFill>
                <a:srgbClr val="000000"/>
              </a:solidFill>
              <a:effectLst/>
              <a:uFillTx/>
              <a:latin typeface="Arial"/>
            </a:endParaRPr>
          </a:p>
        </p:txBody>
      </p:sp>
      <p:sp>
        <p:nvSpPr>
          <p:cNvPr id="225"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2100" strike="noStrike" u="none">
                <a:solidFill>
                  <a:schemeClr val="dk1"/>
                </a:solidFill>
                <a:effectLst/>
                <a:uFillTx/>
                <a:latin typeface="Calibri"/>
              </a:rPr>
              <a:t>Semi-Structured Example</a:t>
            </a:r>
            <a:endParaRPr b="0" lang="en-US" sz="2100" strike="noStrike" u="none">
              <a:solidFill>
                <a:srgbClr val="000000"/>
              </a:solidFill>
              <a:effectLst/>
              <a:uFillTx/>
              <a:latin typeface="Arial"/>
            </a:endParaRPr>
          </a:p>
        </p:txBody>
      </p:sp>
      <p:sp>
        <p:nvSpPr>
          <p:cNvPr id="226" name="PlaceHolder 3"/>
          <p:cNvSpPr>
            <a:spLocks noGrp="1"/>
          </p:cNvSpPr>
          <p:nvPr>
            <p:ph type="ftr" idx="90"/>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footer</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Data – Types</a:t>
            </a:r>
            <a:endParaRPr b="0" lang="en-US" sz="3200" strike="noStrike" u="none">
              <a:solidFill>
                <a:srgbClr val="000000"/>
              </a:solidFill>
              <a:effectLst/>
              <a:uFillTx/>
              <a:latin typeface="Arial"/>
            </a:endParaRPr>
          </a:p>
        </p:txBody>
      </p:sp>
      <p:sp>
        <p:nvSpPr>
          <p:cNvPr id="228"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2100" strike="noStrike" u="none">
                <a:solidFill>
                  <a:schemeClr val="dk1"/>
                </a:solidFill>
                <a:effectLst/>
                <a:uFillTx/>
                <a:latin typeface="Calibri"/>
              </a:rPr>
              <a:t>Unstructured Example</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p:txBody>
      </p:sp>
      <p:sp>
        <p:nvSpPr>
          <p:cNvPr id="229" name="PlaceHolder 3"/>
          <p:cNvSpPr>
            <a:spLocks noGrp="1"/>
          </p:cNvSpPr>
          <p:nvPr>
            <p:ph type="ftr" idx="91"/>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footer</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Data – Types</a:t>
            </a:r>
            <a:endParaRPr b="0" lang="en-US" sz="3200" strike="noStrike" u="none">
              <a:solidFill>
                <a:srgbClr val="000000"/>
              </a:solidFill>
              <a:effectLst/>
              <a:uFillTx/>
              <a:latin typeface="Arial"/>
            </a:endParaRPr>
          </a:p>
        </p:txBody>
      </p:sp>
      <p:sp>
        <p:nvSpPr>
          <p:cNvPr id="231"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0" lang="en-US" sz="2100" strike="noStrike" u="none">
                <a:solidFill>
                  <a:schemeClr val="dk1"/>
                </a:solidFill>
                <a:effectLst/>
                <a:uFillTx/>
                <a:latin typeface="Calibri"/>
                <a:ea typeface="Calibri"/>
              </a:rPr>
              <a:t>Furthermore, the data (i.e. raw measurements) can be categorized according to their "nature."</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Quantitative </a:t>
            </a:r>
            <a:r>
              <a:rPr b="0" lang="en-US" sz="2100" strike="noStrike" u="none">
                <a:solidFill>
                  <a:schemeClr val="dk1"/>
                </a:solidFill>
                <a:effectLst/>
                <a:uFillTx/>
                <a:latin typeface="Calibri"/>
                <a:ea typeface="Calibri"/>
              </a:rPr>
              <a:t>(a.k.a. numeric) data "refers to any information that can be quantified, counted or measured, and given a numerical value." </a:t>
            </a:r>
            <a:endParaRPr b="0" lang="en-US" sz="2100" strike="noStrike" u="none">
              <a:solidFill>
                <a:srgbClr val="000000"/>
              </a:solidFill>
              <a:effectLst/>
              <a:uFillTx/>
              <a:latin typeface="Arial"/>
            </a:endParaRPr>
          </a:p>
          <a:p>
            <a:pPr lvl="1" marL="1028880" indent="-457200" defTabSz="914400">
              <a:lnSpc>
                <a:spcPct val="100000"/>
              </a:lnSpc>
              <a:buClr>
                <a:srgbClr val="00b0f0"/>
              </a:buClr>
              <a:buFont typeface="Wingdings" charset="2"/>
              <a:buChar char=""/>
              <a:tabLst>
                <a:tab algn="l" pos="0"/>
              </a:tabLst>
            </a:pPr>
            <a:r>
              <a:rPr b="1" i="1" lang="en-US" sz="2100" strike="noStrike" u="none">
                <a:solidFill>
                  <a:srgbClr val="00b0f0"/>
                </a:solidFill>
                <a:effectLst/>
                <a:uFillTx/>
                <a:latin typeface="Calibri"/>
                <a:ea typeface="Calibri"/>
              </a:rPr>
              <a:t>Continuous</a:t>
            </a:r>
            <a:r>
              <a:rPr b="0" lang="en-US" sz="2100" strike="noStrike" u="none">
                <a:solidFill>
                  <a:schemeClr val="dk1"/>
                </a:solidFill>
                <a:effectLst/>
                <a:uFillTx/>
                <a:latin typeface="Calibri"/>
                <a:ea typeface="Calibri"/>
              </a:rPr>
              <a:t>, any value in an interval/range  (e.g. height, pi) </a:t>
            </a:r>
            <a:endParaRPr b="0" lang="en-US" sz="2100" strike="noStrike" u="none">
              <a:solidFill>
                <a:srgbClr val="000000"/>
              </a:solidFill>
              <a:effectLst/>
              <a:uFillTx/>
              <a:latin typeface="Arial"/>
            </a:endParaRPr>
          </a:p>
          <a:p>
            <a:pPr lvl="1" marL="1028880" indent="-457200" defTabSz="914400">
              <a:lnSpc>
                <a:spcPct val="100000"/>
              </a:lnSpc>
              <a:buClr>
                <a:srgbClr val="00b0f0"/>
              </a:buClr>
              <a:buFont typeface="Wingdings" charset="2"/>
              <a:buChar char=""/>
              <a:tabLst>
                <a:tab algn="l" pos="0"/>
              </a:tabLst>
            </a:pPr>
            <a:r>
              <a:rPr b="1" i="1" lang="en-US" sz="2100" strike="noStrike" u="none">
                <a:solidFill>
                  <a:srgbClr val="00b0f0"/>
                </a:solidFill>
                <a:effectLst/>
                <a:uFillTx/>
                <a:latin typeface="Calibri"/>
                <a:ea typeface="Calibri"/>
              </a:rPr>
              <a:t>Discrete</a:t>
            </a:r>
            <a:r>
              <a:rPr b="0" lang="en-US" sz="2100" strike="noStrike" u="none">
                <a:solidFill>
                  <a:schemeClr val="dk1"/>
                </a:solidFill>
                <a:effectLst/>
                <a:uFillTx/>
                <a:latin typeface="Calibri"/>
                <a:ea typeface="Calibri"/>
              </a:rPr>
              <a:t>, a countable and distinct list of values ( e.g. integers &amp; whole numbers)</a:t>
            </a:r>
            <a:endParaRPr b="0" lang="en-US" sz="2100" strike="noStrike" u="none">
              <a:solidFill>
                <a:srgbClr val="000000"/>
              </a:solidFill>
              <a:effectLst/>
              <a:uFillTx/>
              <a:latin typeface="Arial"/>
            </a:endParaRPr>
          </a:p>
          <a:p>
            <a:pPr marL="114480" indent="0" defTabSz="914400">
              <a:lnSpc>
                <a:spcPct val="100000"/>
              </a:lnSpc>
              <a:buNone/>
              <a:tabLst>
                <a:tab algn="l" pos="0"/>
              </a:tabLst>
            </a:pPr>
            <a:endParaRPr b="0" lang="en-US" sz="2100" strike="noStrike" u="none">
              <a:solidFill>
                <a:srgbClr val="000000"/>
              </a:solidFill>
              <a:effectLst/>
              <a:uFillTx/>
              <a:latin typeface="Arial"/>
            </a:endParaRPr>
          </a:p>
          <a:p>
            <a:pPr marL="114480" indent="0" defTabSz="914400">
              <a:lnSpc>
                <a:spcPct val="100000"/>
              </a:lnSpc>
              <a:buNone/>
              <a:tabLst>
                <a:tab algn="l" pos="0"/>
              </a:tabLst>
            </a:pPr>
            <a:r>
              <a:rPr b="1" i="1" lang="en-US" sz="2100" strike="noStrike" u="none">
                <a:solidFill>
                  <a:srgbClr val="0070c0"/>
                </a:solidFill>
                <a:effectLst/>
                <a:uFillTx/>
                <a:latin typeface="Calibri"/>
                <a:ea typeface="Calibri"/>
              </a:rPr>
              <a:t>Qualitative </a:t>
            </a:r>
            <a:r>
              <a:rPr b="0" lang="en-US" sz="2100" strike="noStrike" u="none">
                <a:solidFill>
                  <a:schemeClr val="dk1"/>
                </a:solidFill>
                <a:effectLst/>
                <a:uFillTx/>
                <a:latin typeface="Calibri"/>
                <a:ea typeface="Calibri"/>
              </a:rPr>
              <a:t>(a.k.a. categorical) data "is descriptive in nature, and expressed in terms of language rather than numerical values." It places an item into one or several categories. </a:t>
            </a:r>
            <a:endParaRPr b="0" lang="en-US" sz="2100" strike="noStrike" u="none">
              <a:solidFill>
                <a:srgbClr val="000000"/>
              </a:solidFill>
              <a:effectLst/>
              <a:uFillTx/>
              <a:latin typeface="Arial"/>
            </a:endParaRPr>
          </a:p>
          <a:p>
            <a:pPr lvl="1" marL="914400" indent="-343080" defTabSz="914400">
              <a:lnSpc>
                <a:spcPct val="100000"/>
              </a:lnSpc>
              <a:buClr>
                <a:srgbClr val="00b0f0"/>
              </a:buClr>
              <a:buFont typeface="Wingdings" charset="2"/>
              <a:buChar char=""/>
              <a:tabLst>
                <a:tab algn="l" pos="0"/>
              </a:tabLst>
            </a:pPr>
            <a:r>
              <a:rPr b="1" i="1" lang="en-US" sz="2100" strike="noStrike" u="none">
                <a:solidFill>
                  <a:srgbClr val="00b0f0"/>
                </a:solidFill>
                <a:effectLst/>
                <a:uFillTx/>
                <a:latin typeface="Calibri"/>
                <a:ea typeface="Calibri"/>
              </a:rPr>
              <a:t>Binary</a:t>
            </a:r>
            <a:r>
              <a:rPr b="0" lang="en-US" sz="2100" strike="noStrike" u="none">
                <a:solidFill>
                  <a:schemeClr val="dk1"/>
                </a:solidFill>
                <a:effectLst/>
                <a:uFillTx/>
                <a:latin typeface="Calibri"/>
                <a:ea typeface="Calibri"/>
              </a:rPr>
              <a:t>, only two possible categories (mut. exclusive) are present (e.g. 0/1, "Yes"/"No")</a:t>
            </a:r>
            <a:endParaRPr b="0" lang="en-US" sz="2100" strike="noStrike" u="none">
              <a:solidFill>
                <a:srgbClr val="000000"/>
              </a:solidFill>
              <a:effectLst/>
              <a:uFillTx/>
              <a:latin typeface="Arial"/>
            </a:endParaRPr>
          </a:p>
          <a:p>
            <a:pPr lvl="1" marL="914400" indent="-343080" defTabSz="914400">
              <a:lnSpc>
                <a:spcPct val="100000"/>
              </a:lnSpc>
              <a:buClr>
                <a:srgbClr val="00b0f0"/>
              </a:buClr>
              <a:buFont typeface="Wingdings" charset="2"/>
              <a:buChar char=""/>
              <a:tabLst>
                <a:tab algn="l" pos="0"/>
              </a:tabLst>
            </a:pPr>
            <a:r>
              <a:rPr b="1" i="1" lang="en-US" sz="2100" strike="noStrike" u="none">
                <a:solidFill>
                  <a:srgbClr val="00b0f0"/>
                </a:solidFill>
                <a:effectLst/>
                <a:uFillTx/>
                <a:latin typeface="Calibri"/>
                <a:ea typeface="Calibri"/>
              </a:rPr>
              <a:t>Ordinal</a:t>
            </a:r>
            <a:r>
              <a:rPr b="0" lang="en-US" sz="2100" strike="noStrike" u="none">
                <a:solidFill>
                  <a:schemeClr val="dk1"/>
                </a:solidFill>
                <a:effectLst/>
                <a:uFillTx/>
                <a:latin typeface="Calibri"/>
                <a:ea typeface="Calibri"/>
              </a:rPr>
              <a:t>, the categories have an ordering or rank (e.g. small, medium, large) </a:t>
            </a:r>
            <a:endParaRPr b="0" lang="en-US" sz="2100" strike="noStrike" u="none">
              <a:solidFill>
                <a:srgbClr val="000000"/>
              </a:solidFill>
              <a:effectLst/>
              <a:uFillTx/>
              <a:latin typeface="Arial"/>
            </a:endParaRPr>
          </a:p>
          <a:p>
            <a:pPr lvl="1" marL="914400" indent="-343080" defTabSz="914400">
              <a:lnSpc>
                <a:spcPct val="100000"/>
              </a:lnSpc>
              <a:buClr>
                <a:srgbClr val="00b0f0"/>
              </a:buClr>
              <a:buFont typeface="Wingdings" charset="2"/>
              <a:buChar char=""/>
              <a:tabLst>
                <a:tab algn="l" pos="0"/>
              </a:tabLst>
            </a:pPr>
            <a:r>
              <a:rPr b="1" i="1" lang="en-US" sz="2100" strike="noStrike" u="none">
                <a:solidFill>
                  <a:srgbClr val="00b0f0"/>
                </a:solidFill>
                <a:effectLst/>
                <a:uFillTx/>
                <a:latin typeface="Calibri"/>
                <a:ea typeface="Calibri"/>
              </a:rPr>
              <a:t>Nominal</a:t>
            </a:r>
            <a:r>
              <a:rPr b="0" lang="en-US" sz="2100" strike="noStrike" u="none">
                <a:solidFill>
                  <a:schemeClr val="dk1"/>
                </a:solidFill>
                <a:effectLst/>
                <a:uFillTx/>
                <a:latin typeface="Calibri"/>
                <a:ea typeface="Calibri"/>
              </a:rPr>
              <a:t>, the categories have no inherent order or ranking (e.g. red, blue, green)</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p:txBody>
      </p:sp>
      <p:sp>
        <p:nvSpPr>
          <p:cNvPr id="232" name="PlaceHolder 3"/>
          <p:cNvSpPr>
            <a:spLocks noGrp="1"/>
          </p:cNvSpPr>
          <p:nvPr>
            <p:ph type="ftr" idx="92"/>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Quant vs Qual &lt; </a:t>
            </a:r>
            <a:r>
              <a:rPr b="0" lang="en-US" sz="1200" strike="noStrike" u="sng">
                <a:solidFill>
                  <a:schemeClr val="dk1">
                    <a:tint val="75000"/>
                  </a:schemeClr>
                </a:solidFill>
                <a:effectLst/>
                <a:uFillTx/>
                <a:latin typeface="Calibri"/>
                <a:ea typeface="Calibri"/>
                <a:hlinkClick r:id="rId1"/>
              </a:rPr>
              <a:t>https://www.fullstory.com/blog/qualitative-vs-quantitative-data/</a:t>
            </a:r>
            <a:r>
              <a:rPr b="0" lang="en-US" sz="1200" strike="noStrike" u="none">
                <a:solidFill>
                  <a:schemeClr val="dk1">
                    <a:tint val="75000"/>
                  </a:schemeClr>
                </a:solidFill>
                <a:effectLst/>
                <a:uFillTx/>
                <a:latin typeface="Calibri"/>
                <a:ea typeface="Calibri"/>
              </a:rPr>
              <a:t> &gt;; Cont vs Disc &lt; </a:t>
            </a:r>
            <a:r>
              <a:rPr b="0" lang="en-US" sz="1200" strike="noStrike" u="sng">
                <a:solidFill>
                  <a:schemeClr val="dk1">
                    <a:tint val="75000"/>
                  </a:schemeClr>
                </a:solidFill>
                <a:effectLst/>
                <a:uFillTx/>
                <a:latin typeface="Calibri"/>
                <a:ea typeface="Calibri"/>
                <a:hlinkClick r:id="rId2"/>
              </a:rPr>
              <a:t>https://tinyurl.com/3pfc7ujn</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33" name="Picture 6" descr="Table, calendar&#10;&#10;Description automatically generated"/>
          <p:cNvPicPr/>
          <p:nvPr/>
        </p:nvPicPr>
        <p:blipFill>
          <a:blip r:embed="rId3"/>
          <a:stretch/>
        </p:blipFill>
        <p:spPr>
          <a:xfrm>
            <a:off x="9415080" y="368640"/>
            <a:ext cx="1935360" cy="145116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Data – Types</a:t>
            </a:r>
            <a:endParaRPr b="0" lang="en-US" sz="3200" strike="noStrike" u="none">
              <a:solidFill>
                <a:srgbClr val="000000"/>
              </a:solidFill>
              <a:effectLst/>
              <a:uFillTx/>
              <a:latin typeface="Arial"/>
            </a:endParaRPr>
          </a:p>
        </p:txBody>
      </p:sp>
      <p:sp>
        <p:nvSpPr>
          <p:cNvPr id="235" name="PlaceHolder 2"/>
          <p:cNvSpPr>
            <a:spLocks noGrp="1"/>
          </p:cNvSpPr>
          <p:nvPr>
            <p:ph type="ftr" idx="93"/>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Image Available at &lt; </a:t>
            </a:r>
            <a:r>
              <a:rPr b="0" lang="en-US" sz="1200" strike="noStrike" u="sng">
                <a:solidFill>
                  <a:schemeClr val="dk1">
                    <a:tint val="75000"/>
                  </a:schemeClr>
                </a:solidFill>
                <a:effectLst/>
                <a:uFillTx/>
                <a:latin typeface="Calibri"/>
                <a:ea typeface="Calibri"/>
                <a:hlinkClick r:id="rId1"/>
              </a:rPr>
              <a:t>https://excalidraw.com/#room=42c7bde879620bfa17c4,svRmfdr4XXZJpw39icVwKQ</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36" name="Picture 15" descr="Diagram&#10;&#10;Description automatically generated"/>
          <p:cNvPicPr/>
          <p:nvPr/>
        </p:nvPicPr>
        <p:blipFill>
          <a:blip r:embed="rId2"/>
          <a:stretch/>
        </p:blipFill>
        <p:spPr>
          <a:xfrm>
            <a:off x="2460960" y="1536120"/>
            <a:ext cx="6596640" cy="473688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Data – Types</a:t>
            </a:r>
            <a:endParaRPr b="0" lang="en-US" sz="3200" strike="noStrike" u="none">
              <a:solidFill>
                <a:srgbClr val="000000"/>
              </a:solidFill>
              <a:effectLst/>
              <a:uFillTx/>
              <a:latin typeface="Arial"/>
            </a:endParaRPr>
          </a:p>
        </p:txBody>
      </p:sp>
      <p:sp>
        <p:nvSpPr>
          <p:cNvPr id="238" name="PlaceHolder 2"/>
          <p:cNvSpPr>
            <a:spLocks noGrp="1"/>
          </p:cNvSpPr>
          <p:nvPr>
            <p:ph type="ftr" idx="94"/>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Image Available at &lt; </a:t>
            </a:r>
            <a:r>
              <a:rPr b="0" lang="en-US" sz="1200" strike="noStrike" u="sng">
                <a:solidFill>
                  <a:schemeClr val="dk1">
                    <a:tint val="75000"/>
                  </a:schemeClr>
                </a:solidFill>
                <a:effectLst/>
                <a:uFillTx/>
                <a:latin typeface="Calibri"/>
                <a:ea typeface="Calibri"/>
                <a:hlinkClick r:id="rId1"/>
              </a:rPr>
              <a:t>https://excalidraw.com/#room=42c7bde879620bfa17c4,svRmfdr4XXZJpw39icVwKQ</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39" name="Picture 4" descr="Diagram&#10;&#10;Description automatically generated"/>
          <p:cNvPicPr/>
          <p:nvPr/>
        </p:nvPicPr>
        <p:blipFill>
          <a:blip r:embed="rId2"/>
          <a:stretch/>
        </p:blipFill>
        <p:spPr>
          <a:xfrm>
            <a:off x="1250640" y="2003040"/>
            <a:ext cx="9689400" cy="3982320"/>
          </a:xfrm>
          <a:prstGeom prst="rect">
            <a:avLst/>
          </a:prstGeom>
          <a:noFill/>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0" name="Picture 5" descr="Diagram&#10;&#10;Description automatically generated"/>
          <p:cNvPicPr/>
          <p:nvPr/>
        </p:nvPicPr>
        <p:blipFill>
          <a:blip r:embed="rId1"/>
          <a:stretch/>
        </p:blipFill>
        <p:spPr>
          <a:xfrm>
            <a:off x="1239480" y="637560"/>
            <a:ext cx="9487800" cy="5861880"/>
          </a:xfrm>
          <a:prstGeom prst="rect">
            <a:avLst/>
          </a:prstGeom>
          <a:noFill/>
          <a:ln w="0">
            <a:noFill/>
          </a:ln>
        </p:spPr>
      </p:pic>
      <p:sp>
        <p:nvSpPr>
          <p:cNvPr id="241"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Data – Types</a:t>
            </a:r>
            <a:endParaRPr b="0" lang="en-US" sz="3200" strike="noStrike" u="none">
              <a:solidFill>
                <a:srgbClr val="000000"/>
              </a:solidFill>
              <a:effectLst/>
              <a:uFillTx/>
              <a:latin typeface="Arial"/>
            </a:endParaRPr>
          </a:p>
        </p:txBody>
      </p:sp>
      <p:sp>
        <p:nvSpPr>
          <p:cNvPr id="242" name="PlaceHolder 2"/>
          <p:cNvSpPr>
            <a:spLocks noGrp="1"/>
          </p:cNvSpPr>
          <p:nvPr>
            <p:ph type="ftr" idx="95"/>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Image Available at &lt; </a:t>
            </a:r>
            <a:r>
              <a:rPr b="0" lang="en-US" sz="1200" strike="noStrike" u="sng">
                <a:solidFill>
                  <a:schemeClr val="dk1">
                    <a:tint val="75000"/>
                  </a:schemeClr>
                </a:solidFill>
                <a:effectLst/>
                <a:uFillTx/>
                <a:latin typeface="Calibri"/>
                <a:ea typeface="Calibri"/>
                <a:hlinkClick r:id="rId2"/>
              </a:rPr>
              <a:t>https://excalidraw.com/#room=42c7bde879620bfa17c4,svRmfdr4XXZJpw39icVwKQ</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p:nvPr>
        </p:nvSpPr>
        <p:spPr>
          <a:xfrm>
            <a:off x="838080" y="2329920"/>
            <a:ext cx="10514160" cy="2209680"/>
          </a:xfrm>
          <a:prstGeom prst="rect">
            <a:avLst/>
          </a:prstGeom>
          <a:noFill/>
          <a:ln w="0">
            <a:noFill/>
          </a:ln>
        </p:spPr>
        <p:txBody>
          <a:bodyPr lIns="91440" rIns="91440" tIns="45720" bIns="45720" anchor="t">
            <a:noAutofit/>
          </a:bodyPr>
          <a:p>
            <a:pPr indent="0" algn="ctr" defTabSz="914400">
              <a:lnSpc>
                <a:spcPct val="100000"/>
              </a:lnSpc>
              <a:buNone/>
              <a:tabLst>
                <a:tab algn="l" pos="0"/>
              </a:tabLst>
            </a:pPr>
            <a:r>
              <a:rPr b="0" lang="en-US" sz="3200" strike="noStrike" u="none">
                <a:solidFill>
                  <a:schemeClr val="dk1"/>
                </a:solidFill>
                <a:effectLst/>
                <a:uFillTx/>
                <a:latin typeface="Calibri"/>
              </a:rPr>
              <a:t>"</a:t>
            </a:r>
            <a:r>
              <a:rPr b="1" lang="en-US" sz="3200" strike="noStrike" u="none">
                <a:solidFill>
                  <a:srgbClr val="ff0000"/>
                </a:solidFill>
                <a:effectLst/>
                <a:uFillTx/>
                <a:latin typeface="Calibri"/>
              </a:rPr>
              <a:t>The data type is important to help determine the type of visual display, data analysis, or statistical model. Also, data types determines how software  handles computations.</a:t>
            </a:r>
            <a:r>
              <a:rPr b="1" lang="en-US" sz="3200" strike="noStrike" u="none">
                <a:solidFill>
                  <a:schemeClr val="dk1"/>
                </a:solidFill>
                <a:effectLst/>
                <a:uFillTx/>
                <a:latin typeface="Calibri"/>
              </a:rPr>
              <a:t>"  - </a:t>
            </a:r>
            <a:r>
              <a:rPr b="0" i="1" lang="en-US" sz="3200" strike="noStrike" u="none">
                <a:solidFill>
                  <a:schemeClr val="dk1"/>
                </a:solidFill>
                <a:effectLst/>
                <a:uFillTx/>
                <a:latin typeface="Calibri"/>
              </a:rPr>
              <a:t>Practical Statistics for Data Scientist by Peter &amp; Andrew Bruce </a:t>
            </a:r>
            <a:endParaRPr b="0" lang="en-US" sz="3200" strike="noStrike" u="none">
              <a:solidFill>
                <a:srgbClr val="000000"/>
              </a:solidFill>
              <a:effectLst/>
              <a:uFillTx/>
              <a:latin typeface="Arial"/>
            </a:endParaRPr>
          </a:p>
        </p:txBody>
      </p:sp>
      <p:sp>
        <p:nvSpPr>
          <p:cNvPr id="244" name="PlaceHolder 2"/>
          <p:cNvSpPr>
            <a:spLocks noGrp="1"/>
          </p:cNvSpPr>
          <p:nvPr>
            <p:ph type="ftr" idx="96"/>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Practical Statistics &lt; </a:t>
            </a:r>
            <a:r>
              <a:rPr b="0" lang="en-US" sz="1200" strike="noStrike" u="sng">
                <a:solidFill>
                  <a:schemeClr val="dk1">
                    <a:tint val="75000"/>
                  </a:schemeClr>
                </a:solidFill>
                <a:effectLst/>
                <a:uFillTx/>
                <a:latin typeface="Calibri"/>
                <a:ea typeface="Calibri"/>
                <a:hlinkClick r:id="rId1"/>
              </a:rPr>
              <a:t>https://tinyurl.com/afb9n6hx</a:t>
            </a:r>
            <a:r>
              <a:rPr b="0" lang="en-US" sz="1200" strike="noStrike" u="none">
                <a:solidFill>
                  <a:schemeClr val="dk1">
                    <a:tint val="75000"/>
                  </a:schemeClr>
                </a:solidFill>
                <a:effectLst/>
                <a:uFillTx/>
                <a:latin typeface="Calibri"/>
                <a:ea typeface="Calibri"/>
              </a:rPr>
              <a:t> &gt;; </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Data – Types</a:t>
            </a:r>
            <a:endParaRPr b="0" lang="en-US" sz="3200" strike="noStrike" u="none">
              <a:solidFill>
                <a:srgbClr val="000000"/>
              </a:solidFill>
              <a:effectLst/>
              <a:uFillTx/>
              <a:latin typeface="Arial"/>
            </a:endParaRPr>
          </a:p>
        </p:txBody>
      </p:sp>
      <p:sp>
        <p:nvSpPr>
          <p:cNvPr id="246"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Still Confused?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chemeClr val="dk1"/>
                </a:solidFill>
                <a:effectLst/>
                <a:uFillTx/>
                <a:latin typeface="Calibri"/>
              </a:rPr>
              <a:t>Watch this video.</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47" name="PlaceHolder 3"/>
          <p:cNvSpPr>
            <a:spLocks noGrp="1"/>
          </p:cNvSpPr>
          <p:nvPr>
            <p:ph type="ftr" idx="97"/>
          </p:nvPr>
        </p:nvSpPr>
        <p:spPr>
          <a:xfrm>
            <a:off x="109440" y="6451560"/>
            <a:ext cx="11864160" cy="327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&lt;</a:t>
            </a:r>
            <a:r>
              <a:rPr b="0" lang="en-US" sz="1200" strike="noStrike" u="sng">
                <a:solidFill>
                  <a:schemeClr val="dk1">
                    <a:tint val="75000"/>
                  </a:schemeClr>
                </a:solidFill>
                <a:effectLst/>
                <a:uFillTx/>
                <a:latin typeface="Calibri"/>
                <a:ea typeface="Calibri"/>
                <a:hlinkClick r:id="rId1"/>
              </a:rPr>
              <a:t>https://www.youtube.com/watch?v=QXw8PNqO4qE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48" name="" descr="">
            <a:hlinkClick r:id="" action="ppaction://media"/>
          </p:cNvPr>
          <p:cNvPicPr/>
          <p:nvPr>
            <a:videoFile r:link="rId2"/>
            <p:extLst>
              <p:ext uri="{DAA4B4D4-6D71-4841-9C94-3DE7FCFB9230}">
                <p14:media r:link="rId3"/>
              </p:ext>
            </p:extLst>
          </p:nvPr>
        </p:nvPicPr>
        <p:blipFill>
          <a:blip r:embed="rId4"/>
          <a:stretch>
            <a:fillRect/>
          </a:stretch>
        </p:blipFill>
        <p:spPr>
          <a:xfrm>
            <a:off x="3205440" y="2528280"/>
            <a:ext cx="5924160" cy="3449520"/>
          </a:xfrm>
          <a:prstGeom prst="rect">
            <a:avLst/>
          </a:prstGeom>
          <a:ln w="0">
            <a:noFill/>
          </a:ln>
        </p:spPr>
      </p:pic>
      <p:sp>
        <p:nvSpPr>
          <p:cNvPr id="249" name="TextBox 7"/>
          <p:cNvSpPr/>
          <p:nvPr/>
        </p:nvSpPr>
        <p:spPr>
          <a:xfrm>
            <a:off x="3161880" y="6036120"/>
            <a:ext cx="3619440" cy="367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Light"/>
                <a:ea typeface="Calibri"/>
              </a:rPr>
              <a:t>Normal Stats with Dr. Christina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Big Data</a:t>
            </a:r>
            <a:endParaRPr b="0" lang="en-US" sz="3200" strike="noStrike" u="none">
              <a:solidFill>
                <a:srgbClr val="000000"/>
              </a:solidFill>
              <a:effectLst/>
              <a:uFillTx/>
              <a:latin typeface="Arial"/>
            </a:endParaRPr>
          </a:p>
        </p:txBody>
      </p:sp>
      <p:sp>
        <p:nvSpPr>
          <p:cNvPr id="251"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rPr>
              <a:t>A term that has emerged as a result of the continuous generation of data is "</a:t>
            </a:r>
            <a:r>
              <a:rPr b="1" i="1" lang="en-US" sz="2100" strike="noStrike" u="none">
                <a:solidFill>
                  <a:srgbClr val="0070c0"/>
                </a:solidFill>
                <a:effectLst/>
                <a:uFillTx/>
                <a:latin typeface="Calibri"/>
              </a:rPr>
              <a:t>Big Data</a:t>
            </a:r>
            <a:r>
              <a:rPr b="0" lang="en-US" sz="2100" strike="noStrike" u="none">
                <a:solidFill>
                  <a:schemeClr val="dk1"/>
                </a:solidFill>
                <a:effectLst/>
                <a:uFillTx/>
                <a:latin typeface="Calibri"/>
              </a:rPr>
              <a:t>." One hears it in the news, at work, school, and maybe even at the dinner table. </a:t>
            </a:r>
            <a:r>
              <a:rPr b="0" i="1" lang="en-US" sz="2100" strike="noStrike" u="none">
                <a:solidFill>
                  <a:schemeClr val="dk1"/>
                </a:solidFill>
                <a:effectLst/>
                <a:uFillTx/>
                <a:latin typeface="Calibri"/>
              </a:rPr>
              <a:t>But what exactly is behind this fancy term</a:t>
            </a:r>
            <a:r>
              <a:rPr b="0" lang="en-US" sz="2100" strike="noStrike" u="none">
                <a:solidFill>
                  <a:schemeClr val="dk1"/>
                </a:solidFill>
                <a:effectLst/>
                <a:uFillTx/>
                <a:latin typeface="Calibri"/>
              </a:rPr>
              <a:t>? Let us explore some examples and then go more in-depth about its definition and components.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chemeClr val="dk1"/>
                </a:solidFill>
                <a:effectLst/>
                <a:uFillTx/>
                <a:latin typeface="Calibri"/>
              </a:rPr>
              <a:t>Some  Examples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Arial"/>
              <a:buChar char="•"/>
              <a:tabLst>
                <a:tab algn="l" pos="0"/>
              </a:tabLst>
            </a:pPr>
            <a:r>
              <a:rPr b="0" lang="en-US" sz="2100" strike="noStrike" u="none">
                <a:solidFill>
                  <a:schemeClr val="dk1"/>
                </a:solidFill>
                <a:effectLst/>
                <a:uFillTx/>
                <a:latin typeface="Calibri"/>
                <a:ea typeface="Calibri"/>
              </a:rPr>
              <a:t>In 2008, Google declared that its search engine had indexed about 1 trillion web pages, for reference this would be “equivalent to exploring every intersection of every road in the United States 50,000 times.”- </a:t>
            </a:r>
            <a:r>
              <a:rPr b="1" i="1" lang="en-US" sz="2100" strike="noStrike" u="none">
                <a:solidFill>
                  <a:schemeClr val="dk1"/>
                </a:solidFill>
                <a:effectLst/>
                <a:uFillTx/>
                <a:latin typeface="Calibri"/>
                <a:ea typeface="Calibri"/>
              </a:rPr>
              <a:t>Google </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Arial"/>
              <a:buChar char="•"/>
              <a:tabLst>
                <a:tab algn="l" pos="0"/>
              </a:tabLst>
            </a:pPr>
            <a:r>
              <a:rPr b="0" lang="en-US" sz="2100" strike="noStrike" u="none">
                <a:solidFill>
                  <a:schemeClr val="dk1"/>
                </a:solidFill>
                <a:effectLst/>
                <a:uFillTx/>
                <a:latin typeface="Calibri"/>
                <a:ea typeface="Calibri"/>
              </a:rPr>
              <a:t>“As of February 2020, more than 500 hours of video were uploaded to YouTube every minute. This equates to approximately 30,000 hours of newly uploaded content per hour.” – </a:t>
            </a:r>
            <a:r>
              <a:rPr b="1" i="1" lang="en-US" sz="2100" strike="noStrike" u="none">
                <a:solidFill>
                  <a:schemeClr val="dk1"/>
                </a:solidFill>
                <a:effectLst/>
                <a:uFillTx/>
                <a:latin typeface="Calibri"/>
                <a:ea typeface="Calibri"/>
              </a:rPr>
              <a:t>Statista </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Arial"/>
              <a:buChar char="•"/>
              <a:tabLst>
                <a:tab algn="l" pos="0"/>
              </a:tabLst>
            </a:pPr>
            <a:r>
              <a:rPr b="0" lang="en-US" sz="2100" strike="noStrike" u="none">
                <a:solidFill>
                  <a:schemeClr val="dk1"/>
                </a:solidFill>
                <a:effectLst/>
                <a:uFillTx/>
                <a:latin typeface="Calibri"/>
                <a:ea typeface="Calibri"/>
              </a:rPr>
              <a:t>“Walmart handles more than 1M transactions per hour”  - Cukier 2010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52" name="PlaceHolder 3"/>
          <p:cNvSpPr>
            <a:spLocks noGrp="1"/>
          </p:cNvSpPr>
          <p:nvPr>
            <p:ph type="ftr" idx="98"/>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Google Size &lt; </a:t>
            </a:r>
            <a:r>
              <a:rPr b="0" lang="en-US" sz="1200" strike="noStrike" u="sng">
                <a:solidFill>
                  <a:schemeClr val="dk1">
                    <a:tint val="75000"/>
                  </a:schemeClr>
                </a:solidFill>
                <a:effectLst/>
                <a:uFillTx/>
                <a:latin typeface="Calibri"/>
                <a:hlinkClick r:id="rId1"/>
              </a:rPr>
              <a:t>https://googleblog.blogspot.com/2008/07/we-knew-web-was-big.html</a:t>
            </a:r>
            <a:r>
              <a:rPr b="0" lang="en-US" sz="1200" strike="noStrike" u="none">
                <a:solidFill>
                  <a:schemeClr val="dk1">
                    <a:tint val="75000"/>
                  </a:schemeClr>
                </a:solidFill>
                <a:effectLst/>
                <a:uFillTx/>
                <a:latin typeface="Calibri"/>
              </a:rPr>
              <a:t> &gt;;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&lt; </a:t>
            </a:r>
            <a:r>
              <a:rPr b="0" lang="en-US" sz="1200" strike="noStrike" u="sng">
                <a:solidFill>
                  <a:schemeClr val="dk1">
                    <a:tint val="75000"/>
                  </a:schemeClr>
                </a:solidFill>
                <a:effectLst/>
                <a:uFillTx/>
                <a:latin typeface="Calibri"/>
                <a:ea typeface="Calibri"/>
                <a:hlinkClick r:id="rId2"/>
              </a:rPr>
              <a:t>https://www.statista.com/statistics/259477/hours-of-video-uploaded-to-youtube-every-minute/</a:t>
            </a:r>
            <a:r>
              <a:rPr b="0" lang="en-US" sz="1200" strike="noStrike" u="none">
                <a:solidFill>
                  <a:schemeClr val="dk1">
                    <a:tint val="75000"/>
                  </a:schemeClr>
                </a:solidFill>
                <a:effectLst/>
                <a:uFillTx/>
                <a:latin typeface="Calibri"/>
                <a:ea typeface="Calibri"/>
              </a:rPr>
              <a:t> &gt;; ML  &lt; </a:t>
            </a:r>
            <a:r>
              <a:rPr b="0" lang="en-US" sz="1200" strike="noStrike" u="sng">
                <a:solidFill>
                  <a:schemeClr val="dk1">
                    <a:tint val="75000"/>
                  </a:schemeClr>
                </a:solidFill>
                <a:effectLst/>
                <a:uFillTx/>
                <a:latin typeface="Calibri"/>
                <a:ea typeface="Calibri"/>
                <a:hlinkClick r:id="rId3"/>
              </a:rPr>
              <a:t>https://www.cs.ubc.ca/~murphyk/MLbook/pml-intro-9apr12.pdf</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53" name="Picture 5" descr="A picture containing text, clipart, vector graphics&#10;&#10;Description automatically generated"/>
          <p:cNvPicPr/>
          <p:nvPr/>
        </p:nvPicPr>
        <p:blipFill>
          <a:blip r:embed="rId4"/>
          <a:stretch/>
        </p:blipFill>
        <p:spPr>
          <a:xfrm>
            <a:off x="7462800" y="364320"/>
            <a:ext cx="1039320" cy="1055880"/>
          </a:xfrm>
          <a:prstGeom prst="rect">
            <a:avLst/>
          </a:prstGeom>
          <a:noFill/>
          <a:ln w="0">
            <a:noFill/>
          </a:ln>
        </p:spPr>
      </p:pic>
      <p:pic>
        <p:nvPicPr>
          <p:cNvPr id="254" name="Picture 7" descr="Icon&#10;&#10;Description automatically generated"/>
          <p:cNvPicPr/>
          <p:nvPr/>
        </p:nvPicPr>
        <p:blipFill>
          <a:blip r:embed="rId5"/>
          <a:stretch/>
        </p:blipFill>
        <p:spPr>
          <a:xfrm>
            <a:off x="8634240" y="364320"/>
            <a:ext cx="1494000" cy="1055880"/>
          </a:xfrm>
          <a:prstGeom prst="rect">
            <a:avLst/>
          </a:prstGeom>
          <a:noFill/>
          <a:ln w="0">
            <a:noFill/>
          </a:ln>
        </p:spPr>
      </p:pic>
      <p:pic>
        <p:nvPicPr>
          <p:cNvPr id="255" name="Picture 8" descr="Icon&#10;&#10;Description automatically generated"/>
          <p:cNvPicPr/>
          <p:nvPr/>
        </p:nvPicPr>
        <p:blipFill>
          <a:blip r:embed="rId6"/>
          <a:stretch/>
        </p:blipFill>
        <p:spPr>
          <a:xfrm>
            <a:off x="10225080" y="386280"/>
            <a:ext cx="1146240" cy="101160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Big Data</a:t>
            </a:r>
            <a:endParaRPr b="0" lang="en-US" sz="3200" strike="noStrike" u="none">
              <a:solidFill>
                <a:srgbClr val="000000"/>
              </a:solidFill>
              <a:effectLst/>
              <a:uFillTx/>
              <a:latin typeface="Arial"/>
            </a:endParaRPr>
          </a:p>
        </p:txBody>
      </p:sp>
      <p:sp>
        <p:nvSpPr>
          <p:cNvPr id="257"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Moore's Law</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1965 Gordon Moor proposed an observation, today known as </a:t>
            </a:r>
            <a:r>
              <a:rPr b="1" i="1" lang="en-US" sz="2100" strike="noStrike" u="none">
                <a:solidFill>
                  <a:srgbClr val="0070c0"/>
                </a:solidFill>
                <a:effectLst/>
                <a:uFillTx/>
                <a:latin typeface="Calibri"/>
                <a:ea typeface="Calibri"/>
              </a:rPr>
              <a:t>Moore's Law</a:t>
            </a:r>
            <a:r>
              <a:rPr b="0" lang="en-US" sz="2100" strike="noStrike" u="none">
                <a:solidFill>
                  <a:schemeClr val="dk1"/>
                </a:solidFill>
                <a:effectLst/>
                <a:uFillTx/>
                <a:latin typeface="Calibri"/>
                <a:ea typeface="Calibri"/>
              </a:rPr>
              <a:t>, in which he predicted that “the number of transistors in a dense integrated circuit (IC) would double about every two years.”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Although, it is not a physical law in itself, it seems to hold on over time and it has been applied to other aspects of computing as well to make forecasts and predictions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With a society that is becoming more and more dependent on technology, the rate of growth of data has been increasing </a:t>
            </a:r>
            <a:r>
              <a:rPr b="1" i="1" lang="en-US" sz="2100" strike="noStrike" u="none">
                <a:solidFill>
                  <a:schemeClr val="dk1"/>
                </a:solidFill>
                <a:effectLst/>
                <a:uFillTx/>
                <a:latin typeface="Calibri"/>
                <a:ea typeface="Calibri"/>
              </a:rPr>
              <a:t>exponentially </a:t>
            </a:r>
            <a:r>
              <a:rPr b="0" lang="en-US" sz="2100" strike="noStrike" u="none">
                <a:solidFill>
                  <a:schemeClr val="dk1"/>
                </a:solidFill>
                <a:effectLst/>
                <a:uFillTx/>
                <a:latin typeface="Calibri"/>
                <a:ea typeface="Calibri"/>
              </a:rPr>
              <a:t>over time.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The growth rates of data volumes are considered faster than Moore’s Law, with data volumes more than doubling every eighteen months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sp>
        <p:nvSpPr>
          <p:cNvPr id="258" name="PlaceHolder 3"/>
          <p:cNvSpPr>
            <a:spLocks noGrp="1"/>
          </p:cNvSpPr>
          <p:nvPr>
            <p:ph type="ftr" idx="99"/>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Wiki &lt; </a:t>
            </a:r>
            <a:r>
              <a:rPr b="0" lang="en-US" sz="1200" strike="noStrike" u="sng">
                <a:solidFill>
                  <a:schemeClr val="dk1">
                    <a:tint val="75000"/>
                  </a:schemeClr>
                </a:solidFill>
                <a:effectLst/>
                <a:uFillTx/>
                <a:latin typeface="Calibri"/>
                <a:ea typeface="Calibri"/>
                <a:hlinkClick r:id="rId1"/>
              </a:rPr>
              <a:t>https://en.wikipedia.org/wiki/Moores_law</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a:rPr>
              <a:t>The State of the World</a:t>
            </a:r>
            <a:endParaRPr b="0" lang="en-US" sz="3200" strike="noStrike" u="none">
              <a:solidFill>
                <a:srgbClr val="000000"/>
              </a:solidFill>
              <a:effectLst/>
              <a:uFillTx/>
              <a:latin typeface="Arial"/>
            </a:endParaRPr>
          </a:p>
        </p:txBody>
      </p:sp>
      <p:sp>
        <p:nvSpPr>
          <p:cNvPr id="153"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“As of January, 2021, there were 4.66 billion active internet users worldwide (~60% global population).” Most of the websites that are visited have some kind of user tracking- click, scrolling, time spent on a particular section- in order to provide a better surfing experience.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 Of these, 92.6 percent (4.32 billion) accessed the internet via mobile devices.” Each of these smartphones is recording and reporting important metadata such as user’s location, time/ data stamp, any phone call duration, status (incoming/outgoing/canceled) and type (call/video).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number of [wearable] devices are forecast to reach more than one billion by 2022.” The growing interest is the result of these devices (e.g. Apple watch) ability to provide real time data- fitness tracking, heart rate monitoring, fall detection, ECG and blood oxygen reading, … - and reveal critical information to its users and other authorized parties.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100000"/>
              </a:lnSpc>
              <a:buNone/>
              <a:tabLst>
                <a:tab algn="l" pos="0"/>
              </a:tabLst>
            </a:pPr>
            <a:r>
              <a:rPr b="0" lang="en-US" sz="2100" strike="noStrike" u="none">
                <a:solidFill>
                  <a:schemeClr val="dk1"/>
                </a:solidFill>
                <a:effectLst/>
                <a:uFillTx/>
                <a:latin typeface="Calibri"/>
                <a:ea typeface="Calibri"/>
              </a:rPr>
              <a:t> “</a:t>
            </a:r>
            <a:r>
              <a:rPr b="1" i="1" lang="en-US" sz="2100" strike="noStrike" u="none">
                <a:solidFill>
                  <a:srgbClr val="ff0000"/>
                </a:solidFill>
                <a:effectLst/>
                <a:uFillTx/>
                <a:latin typeface="Calibri"/>
                <a:ea typeface="Calibri"/>
              </a:rPr>
              <a:t>We live in a world that is drowning in data.</a:t>
            </a:r>
            <a:r>
              <a:rPr b="0" lang="en-US" sz="2100" strike="noStrike" u="none">
                <a:solidFill>
                  <a:schemeClr val="dk1"/>
                </a:solidFill>
                <a:effectLst/>
                <a:uFillTx/>
                <a:latin typeface="Calibri"/>
                <a:ea typeface="Calibri"/>
              </a:rPr>
              <a:t>”- Joel, Grus </a:t>
            </a:r>
            <a:endParaRPr b="0" lang="en-US" sz="2100" strike="noStrike" u="none">
              <a:solidFill>
                <a:srgbClr val="000000"/>
              </a:solidFill>
              <a:effectLst/>
              <a:uFillTx/>
              <a:latin typeface="Arial"/>
            </a:endParaRPr>
          </a:p>
        </p:txBody>
      </p:sp>
      <p:sp>
        <p:nvSpPr>
          <p:cNvPr id="154" name="PlaceHolder 3"/>
          <p:cNvSpPr>
            <a:spLocks noGrp="1"/>
          </p:cNvSpPr>
          <p:nvPr>
            <p:ph type="ftr" idx="73"/>
          </p:nvPr>
        </p:nvSpPr>
        <p:spPr>
          <a:xfrm>
            <a:off x="109440" y="648720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Statista &lt; </a:t>
            </a:r>
            <a:r>
              <a:rPr b="0" lang="en-US" sz="1200" strike="noStrike" u="sng">
                <a:solidFill>
                  <a:schemeClr val="dk1">
                    <a:tint val="75000"/>
                  </a:schemeClr>
                </a:solidFill>
                <a:effectLst/>
                <a:uFillTx/>
                <a:latin typeface="Calibri"/>
                <a:ea typeface="Calibri"/>
                <a:hlinkClick r:id="rId1"/>
              </a:rPr>
              <a:t>https://www.statista.com/statistics/487291/global-connected-wearable-devices/</a:t>
            </a:r>
            <a:r>
              <a:rPr b="0" lang="en-US" sz="1200" strike="noStrike" u="none">
                <a:solidFill>
                  <a:schemeClr val="dk1">
                    <a:tint val="75000"/>
                  </a:schemeClr>
                </a:solidFill>
                <a:effectLst/>
                <a:uFillTx/>
                <a:latin typeface="Calibri"/>
                <a:ea typeface="Calibri"/>
              </a:rPr>
              <a:t> &gt;;&lt;</a:t>
            </a:r>
            <a:r>
              <a:rPr b="0" lang="en-US" sz="1200" strike="noStrike" u="sng">
                <a:solidFill>
                  <a:schemeClr val="dk1">
                    <a:tint val="75000"/>
                  </a:schemeClr>
                </a:solidFill>
                <a:effectLst/>
                <a:uFillTx/>
                <a:latin typeface="Calibri"/>
                <a:ea typeface="Calibri"/>
                <a:hlinkClick r:id="rId2"/>
              </a:rPr>
              <a:t>https://www.statista.com/statistics/617136/digital-population-worldwide/</a:t>
            </a:r>
            <a:r>
              <a:rPr b="0" lang="en-US" sz="1200" strike="noStrike" u="none">
                <a:solidFill>
                  <a:schemeClr val="dk1">
                    <a:tint val="75000"/>
                  </a:schemeClr>
                </a:solidFill>
                <a:effectLst/>
                <a:uFillTx/>
                <a:latin typeface="Calibri"/>
                <a:ea typeface="Calibri"/>
              </a:rPr>
              <a:t> &gt;;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Data Science from Scratch &lt; </a:t>
            </a:r>
            <a:r>
              <a:rPr b="0" lang="en-US" sz="1200" strike="noStrike" u="sng">
                <a:solidFill>
                  <a:schemeClr val="dk1">
                    <a:tint val="75000"/>
                  </a:schemeClr>
                </a:solidFill>
                <a:effectLst/>
                <a:uFillTx/>
                <a:latin typeface="Calibri"/>
                <a:ea typeface="Calibri"/>
                <a:hlinkClick r:id="rId3"/>
              </a:rPr>
              <a:t>https://www.google.com/books/edition/Data_Science_from_Scratch/JYodCAAAQBAJ?hl=en&amp;gbpv=1</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155" name="Picture 5" descr=""/>
          <p:cNvPicPr/>
          <p:nvPr/>
        </p:nvPicPr>
        <p:blipFill>
          <a:blip r:embed="rId4"/>
          <a:stretch/>
        </p:blipFill>
        <p:spPr>
          <a:xfrm>
            <a:off x="8447760" y="365760"/>
            <a:ext cx="1293840" cy="1141560"/>
          </a:xfrm>
          <a:prstGeom prst="rect">
            <a:avLst/>
          </a:prstGeom>
          <a:noFill/>
          <a:ln w="0">
            <a:noFill/>
          </a:ln>
        </p:spPr>
      </p:pic>
      <p:pic>
        <p:nvPicPr>
          <p:cNvPr id="156" name="Picture 6" descr="Shape, square&#10;&#10;Description automatically generated"/>
          <p:cNvPicPr/>
          <p:nvPr/>
        </p:nvPicPr>
        <p:blipFill>
          <a:blip r:embed="rId5"/>
          <a:stretch/>
        </p:blipFill>
        <p:spPr>
          <a:xfrm>
            <a:off x="9752400" y="369720"/>
            <a:ext cx="671400" cy="1166400"/>
          </a:xfrm>
          <a:prstGeom prst="rect">
            <a:avLst/>
          </a:prstGeom>
          <a:noFill/>
          <a:ln w="0">
            <a:noFill/>
          </a:ln>
        </p:spPr>
      </p:pic>
      <p:pic>
        <p:nvPicPr>
          <p:cNvPr id="157" name="Picture 7" descr="Icon&#10;&#10;Description automatically generated"/>
          <p:cNvPicPr/>
          <p:nvPr/>
        </p:nvPicPr>
        <p:blipFill>
          <a:blip r:embed="rId6"/>
          <a:stretch/>
        </p:blipFill>
        <p:spPr>
          <a:xfrm>
            <a:off x="10671480" y="369000"/>
            <a:ext cx="681480" cy="113580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Big Data</a:t>
            </a:r>
            <a:endParaRPr b="0" lang="en-US" sz="3200" strike="noStrike" u="none">
              <a:solidFill>
                <a:srgbClr val="000000"/>
              </a:solidFill>
              <a:effectLst/>
              <a:uFillTx/>
              <a:latin typeface="Arial"/>
            </a:endParaRPr>
          </a:p>
        </p:txBody>
      </p:sp>
      <p:sp>
        <p:nvSpPr>
          <p:cNvPr id="260"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Moore's Law</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0" i="1" lang="en-US" sz="2100" strike="noStrike" u="none">
                <a:solidFill>
                  <a:schemeClr val="dk1"/>
                </a:solidFill>
                <a:effectLst/>
                <a:uFillTx/>
                <a:latin typeface="Calibri"/>
                <a:ea typeface="Calibri"/>
              </a:rPr>
              <a:t>Though growth rates in some product categories have slowed, doubling of transistors per chip every two years remains a guideline that the industry continues to follow.</a:t>
            </a:r>
            <a:r>
              <a:rPr b="0" lang="en-US" sz="2100" strike="noStrike" u="none">
                <a:solidFill>
                  <a:schemeClr val="dk1"/>
                </a:solidFill>
                <a:effectLst/>
                <a:uFillTx/>
                <a:latin typeface="Calibri"/>
                <a:ea typeface="Calibri"/>
              </a:rPr>
              <a:t>" - IC Insights</a:t>
            </a:r>
            <a:endParaRPr b="0" lang="en-US" sz="2100" strike="noStrike" u="none">
              <a:solidFill>
                <a:srgbClr val="000000"/>
              </a:solidFill>
              <a:effectLst/>
              <a:uFillTx/>
              <a:latin typeface="Arial"/>
            </a:endParaRPr>
          </a:p>
        </p:txBody>
      </p:sp>
      <p:sp>
        <p:nvSpPr>
          <p:cNvPr id="261" name="PlaceHolder 3"/>
          <p:cNvSpPr>
            <a:spLocks noGrp="1"/>
          </p:cNvSpPr>
          <p:nvPr>
            <p:ph type="ftr" idx="100"/>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Graph Source &lt; </a:t>
            </a:r>
            <a:r>
              <a:rPr b="0" lang="en-US" sz="1200" strike="noStrike" u="sng">
                <a:solidFill>
                  <a:schemeClr val="dk1">
                    <a:tint val="75000"/>
                  </a:schemeClr>
                </a:solidFill>
                <a:effectLst/>
                <a:uFillTx/>
                <a:latin typeface="Calibri"/>
                <a:ea typeface="Calibri"/>
                <a:hlinkClick r:id="rId1"/>
              </a:rPr>
              <a:t>https://www.icinsights.com/data/articles/documents/1242.pdf</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62" name="Picture 7" descr="Chart, scatter chart&#10;&#10;Description automatically generated"/>
          <p:cNvPicPr/>
          <p:nvPr/>
        </p:nvPicPr>
        <p:blipFill>
          <a:blip r:embed="rId2"/>
          <a:stretch/>
        </p:blipFill>
        <p:spPr>
          <a:xfrm>
            <a:off x="3431160" y="2930400"/>
            <a:ext cx="5316480" cy="363960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Big Data</a:t>
            </a:r>
            <a:endParaRPr b="0" lang="en-US" sz="3200" strike="noStrike" u="none">
              <a:solidFill>
                <a:srgbClr val="000000"/>
              </a:solidFill>
              <a:effectLst/>
              <a:uFillTx/>
              <a:latin typeface="Arial"/>
            </a:endParaRPr>
          </a:p>
        </p:txBody>
      </p:sp>
      <p:sp>
        <p:nvSpPr>
          <p:cNvPr id="264"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Data Growth</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chemeClr val="dk1"/>
                </a:solidFill>
                <a:effectLst/>
                <a:uFillTx/>
                <a:latin typeface="Calibri"/>
              </a:rPr>
              <a:t>"</a:t>
            </a:r>
            <a:r>
              <a:rPr b="0" lang="en-US" sz="2100" strike="noStrike" u="none">
                <a:solidFill>
                  <a:schemeClr val="dk1"/>
                </a:solidFill>
                <a:effectLst/>
                <a:uFillTx/>
                <a:latin typeface="Calibri"/>
                <a:ea typeface="Calibri"/>
              </a:rPr>
              <a:t>The total amount of data created, captured, copied, and consumed globally is forecast to increase rapidly, reaching 64.2 zettabytes in 2020. Over the next five years up to 2025, global data creation is projected to grow to more than 180 zettabytes." - </a:t>
            </a:r>
            <a:r>
              <a:rPr b="1" lang="en-US" sz="2100" strike="noStrike" u="none">
                <a:solidFill>
                  <a:schemeClr val="dk1"/>
                </a:solidFill>
                <a:effectLst/>
                <a:uFillTx/>
                <a:latin typeface="Calibri"/>
                <a:ea typeface="Calibri"/>
              </a:rPr>
              <a:t>Statista</a:t>
            </a:r>
            <a:endParaRPr b="0" lang="en-US" sz="2100" strike="noStrike" u="none">
              <a:solidFill>
                <a:srgbClr val="000000"/>
              </a:solidFill>
              <a:effectLst/>
              <a:uFillTx/>
              <a:latin typeface="Arial"/>
            </a:endParaRPr>
          </a:p>
        </p:txBody>
      </p:sp>
      <p:sp>
        <p:nvSpPr>
          <p:cNvPr id="265" name="PlaceHolder 3"/>
          <p:cNvSpPr>
            <a:spLocks noGrp="1"/>
          </p:cNvSpPr>
          <p:nvPr>
            <p:ph type="ftr" idx="101"/>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Graph Source &lt; </a:t>
            </a:r>
            <a:r>
              <a:rPr b="0" lang="en-US" sz="1200" strike="noStrike" u="sng">
                <a:solidFill>
                  <a:schemeClr val="dk1">
                    <a:tint val="75000"/>
                  </a:schemeClr>
                </a:solidFill>
                <a:effectLst/>
                <a:uFillTx/>
                <a:latin typeface="Calibri"/>
                <a:ea typeface="Calibri"/>
                <a:hlinkClick r:id="rId1"/>
              </a:rPr>
              <a:t>https://www.statista.com/statistics/871513/worldwide-data-created/</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66" name="Picture 5" descr=""/>
          <p:cNvPicPr/>
          <p:nvPr/>
        </p:nvPicPr>
        <p:blipFill>
          <a:blip r:embed="rId2"/>
          <a:stretch/>
        </p:blipFill>
        <p:spPr>
          <a:xfrm>
            <a:off x="2877120" y="3166200"/>
            <a:ext cx="6424920" cy="3237120"/>
          </a:xfrm>
          <a:prstGeom prst="rect">
            <a:avLst/>
          </a:prstGeom>
          <a:noFill/>
          <a:ln w="0">
            <a:noFill/>
          </a:ln>
        </p:spPr>
      </p:pic>
      <p:sp>
        <p:nvSpPr>
          <p:cNvPr id="267" name="TextBox 5"/>
          <p:cNvSpPr/>
          <p:nvPr/>
        </p:nvSpPr>
        <p:spPr>
          <a:xfrm>
            <a:off x="8148600" y="364680"/>
            <a:ext cx="3204720" cy="367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rgbClr val="ff0000"/>
                </a:solidFill>
                <a:effectLst/>
                <a:highlight>
                  <a:srgbClr val="ffff00"/>
                </a:highlight>
                <a:uFillTx/>
                <a:latin typeface="Calibri"/>
              </a:rPr>
              <a:t>Replace graph with better one!</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Big Data</a:t>
            </a:r>
            <a:endParaRPr b="0" lang="en-US" sz="3200" strike="noStrike" u="none">
              <a:solidFill>
                <a:srgbClr val="000000"/>
              </a:solidFill>
              <a:effectLst/>
              <a:uFillTx/>
              <a:latin typeface="Arial"/>
            </a:endParaRPr>
          </a:p>
        </p:txBody>
      </p:sp>
      <p:sp>
        <p:nvSpPr>
          <p:cNvPr id="269" name="PlaceHolder 2"/>
          <p:cNvSpPr>
            <a:spLocks noGrp="1"/>
          </p:cNvSpPr>
          <p:nvPr>
            <p:ph/>
          </p:nvPr>
        </p:nvSpPr>
        <p:spPr>
          <a:xfrm>
            <a:off x="838080" y="2083320"/>
            <a:ext cx="10514160" cy="40924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exponential growth of data has fostered progress in the data extraction methods enhancing the discovery of valuable information and new opportunities. At its core, the major benefit of Big Data  is the ability to be able to process large quantity of it and extract as much valuable information as possible.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Yet, there are fundamental challenges with traditional infrastructures that hinder the ability to process and analyze the diverse kinds of data that are generated. “One significant shift is in the amount of unstructured data; recently, the quantity of unstructured data, such as micro-texts, web pages, relationship data, images and videos, has exploded, and the trend indicates an increase in the incorporation of unstructured data to generate value.”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lang="en-US" sz="2100" strike="noStrike" u="none">
                <a:solidFill>
                  <a:srgbClr val="ff0000"/>
                </a:solidFill>
                <a:effectLst/>
                <a:uFillTx/>
                <a:latin typeface="Calibri"/>
                <a:ea typeface="Calibri"/>
              </a:rPr>
              <a:t>Big Data represents a fundamental change in the architecture needed to efficiently handle current datasets.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sp>
        <p:nvSpPr>
          <p:cNvPr id="270" name="PlaceHolder 3"/>
          <p:cNvSpPr>
            <a:spLocks noGrp="1"/>
          </p:cNvSpPr>
          <p:nvPr>
            <p:ph type="ftr" idx="102"/>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NIST &lt; </a:t>
            </a:r>
            <a:r>
              <a:rPr b="0" lang="en-US" sz="1200" strike="noStrike" u="sng">
                <a:solidFill>
                  <a:schemeClr val="dk1">
                    <a:tint val="75000"/>
                  </a:schemeClr>
                </a:solidFill>
                <a:effectLst/>
                <a:uFillTx/>
                <a:latin typeface="Calibri"/>
                <a:ea typeface="Calibri"/>
                <a:hlinkClick r:id="rId1"/>
              </a:rPr>
              <a:t>https://bigdatawg.nist.gov/_uploadfiles/NIST.SP.1500-1.pdf</a:t>
            </a:r>
            <a:r>
              <a:rPr b="0" lang="en-US" sz="1200" strike="noStrike" u="none">
                <a:solidFill>
                  <a:schemeClr val="dk1">
                    <a:tint val="75000"/>
                  </a:schemeClr>
                </a:solidFill>
                <a:effectLst/>
                <a:uFillTx/>
                <a:latin typeface="Calibri"/>
                <a:ea typeface="Calibri"/>
              </a:rPr>
              <a:t> &gt;; Imag Cred &lt; </a:t>
            </a:r>
            <a:r>
              <a:rPr b="0" lang="en-US" sz="1200" strike="noStrike" u="sng">
                <a:solidFill>
                  <a:schemeClr val="dk1">
                    <a:tint val="75000"/>
                  </a:schemeClr>
                </a:solidFill>
                <a:effectLst/>
                <a:uFillTx/>
                <a:latin typeface="Calibri"/>
                <a:ea typeface="Calibri"/>
                <a:hlinkClick r:id="rId2"/>
              </a:rPr>
              <a:t>https://landerapp.com/blog/content-vs-traditional-marketing/</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71" name="Picture 6" descr=""/>
          <p:cNvPicPr/>
          <p:nvPr/>
        </p:nvPicPr>
        <p:blipFill>
          <a:blip r:embed="rId3"/>
          <a:stretch/>
        </p:blipFill>
        <p:spPr>
          <a:xfrm>
            <a:off x="8673840" y="369000"/>
            <a:ext cx="2677320" cy="149328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Big Data – </a:t>
            </a:r>
            <a:r>
              <a:rPr b="1" lang="en-US" sz="3200" strike="noStrike" u="none">
                <a:solidFill>
                  <a:schemeClr val="dk1"/>
                </a:solidFill>
                <a:effectLst/>
                <a:uFillTx/>
                <a:latin typeface="Calibri Light"/>
                <a:ea typeface="Calibri Light"/>
              </a:rPr>
              <a:t>The V's of Big Data</a:t>
            </a:r>
            <a:endParaRPr b="0" lang="en-US" sz="3200" strike="noStrike" u="none">
              <a:solidFill>
                <a:srgbClr val="000000"/>
              </a:solidFill>
              <a:effectLst/>
              <a:uFillTx/>
              <a:latin typeface="Arial"/>
            </a:endParaRPr>
          </a:p>
        </p:txBody>
      </p:sp>
      <p:sp>
        <p:nvSpPr>
          <p:cNvPr id="273"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Big Data</a:t>
            </a:r>
            <a:r>
              <a:rPr b="0" lang="en-US" sz="2100" strike="noStrike" u="none">
                <a:solidFill>
                  <a:schemeClr val="dk1"/>
                </a:solidFill>
                <a:effectLst/>
                <a:uFillTx/>
                <a:latin typeface="Calibri"/>
                <a:ea typeface="Calibri"/>
              </a:rPr>
              <a:t> refers in principle to the limitation that traditional data architectures face when dealing with the today's generated data. </a:t>
            </a:r>
            <a:r>
              <a:rPr b="0" lang="en-US" sz="2100" strike="noStrike" u="none">
                <a:solidFill>
                  <a:srgbClr val="000000"/>
                </a:solidFill>
                <a:effectLst/>
                <a:uFillTx/>
                <a:latin typeface="Calibri"/>
                <a:ea typeface="Calibri"/>
              </a:rPr>
              <a:t> Specifically, these limitations revolve around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Arial"/>
              <a:buChar char="•"/>
              <a:tabLst>
                <a:tab algn="l" pos="0"/>
              </a:tabLst>
            </a:pPr>
            <a:r>
              <a:rPr b="1" i="1" lang="en-US" sz="2100" strike="noStrike" u="none">
                <a:solidFill>
                  <a:srgbClr val="0070c0"/>
                </a:solidFill>
                <a:effectLst/>
                <a:uFillTx/>
                <a:latin typeface="Calibri"/>
                <a:ea typeface="Calibri"/>
              </a:rPr>
              <a:t>Volume</a:t>
            </a:r>
            <a:r>
              <a:rPr b="0" lang="en-US" sz="2100" strike="noStrike" u="none">
                <a:solidFill>
                  <a:srgbClr val="000000"/>
                </a:solidFill>
                <a:effectLst/>
                <a:uFillTx/>
                <a:latin typeface="Calibri"/>
                <a:ea typeface="Calibri"/>
              </a:rPr>
              <a:t>, the</a:t>
            </a:r>
            <a:r>
              <a:rPr b="0" lang="en-US" sz="2100" strike="noStrike" u="none">
                <a:solidFill>
                  <a:schemeClr val="dk1"/>
                </a:solidFill>
                <a:effectLst/>
                <a:uFillTx/>
                <a:latin typeface="Calibri"/>
                <a:ea typeface="Calibri"/>
              </a:rPr>
              <a:t> size of the dataset</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Arial"/>
              <a:buChar char="•"/>
              <a:tabLst>
                <a:tab algn="l" pos="0"/>
              </a:tabLst>
            </a:pPr>
            <a:r>
              <a:rPr b="1" i="1" lang="en-US" sz="2100" strike="noStrike" u="none">
                <a:solidFill>
                  <a:srgbClr val="0070c0"/>
                </a:solidFill>
                <a:effectLst/>
                <a:uFillTx/>
                <a:latin typeface="Calibri"/>
                <a:ea typeface="Calibri"/>
              </a:rPr>
              <a:t>Velocity</a:t>
            </a:r>
            <a:r>
              <a:rPr b="0" lang="en-US" sz="2100" strike="noStrike" u="none">
                <a:solidFill>
                  <a:schemeClr val="dk1"/>
                </a:solidFill>
                <a:effectLst/>
                <a:uFillTx/>
                <a:latin typeface="Calibri"/>
                <a:ea typeface="Calibri"/>
              </a:rPr>
              <a:t>, the rate of flow</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Arial"/>
              <a:buChar char="•"/>
              <a:tabLst>
                <a:tab algn="l" pos="0"/>
              </a:tabLst>
            </a:pPr>
            <a:r>
              <a:rPr b="1" i="1" lang="en-US" sz="2100" strike="noStrike" u="none">
                <a:solidFill>
                  <a:srgbClr val="0070c0"/>
                </a:solidFill>
                <a:effectLst/>
                <a:uFillTx/>
                <a:latin typeface="Calibri"/>
                <a:ea typeface="Calibri"/>
              </a:rPr>
              <a:t>Variety</a:t>
            </a:r>
            <a:r>
              <a:rPr b="0" lang="en-US" sz="2100" strike="noStrike" u="none">
                <a:solidFill>
                  <a:schemeClr val="dk1"/>
                </a:solidFill>
                <a:effectLst/>
                <a:uFillTx/>
                <a:latin typeface="Calibri"/>
                <a:ea typeface="Calibri"/>
              </a:rPr>
              <a:t>, data can come from  different repositories, domains, and be of structured ( database) or unstructured  (emails, video, pictures, social media posts, …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ffc000"/>
              </a:buClr>
              <a:buFont typeface="Arial"/>
              <a:buChar char="•"/>
              <a:tabLst>
                <a:tab algn="l" pos="0"/>
              </a:tabLst>
            </a:pPr>
            <a:r>
              <a:rPr b="1" i="1" lang="en-US" sz="2100" strike="noStrike" u="none">
                <a:solidFill>
                  <a:srgbClr val="ffc000"/>
                </a:solidFill>
                <a:effectLst/>
                <a:uFillTx/>
                <a:latin typeface="Calibri"/>
                <a:ea typeface="Calibri"/>
              </a:rPr>
              <a:t>Veracity</a:t>
            </a:r>
            <a:r>
              <a:rPr b="0" lang="en-US" sz="2100" strike="noStrike" u="none">
                <a:solidFill>
                  <a:schemeClr val="dk1"/>
                </a:solidFill>
                <a:effectLst/>
                <a:uFillTx/>
                <a:latin typeface="Calibri"/>
                <a:ea typeface="Calibri"/>
              </a:rPr>
              <a:t>, the quality of the source and the eventual truth of data</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ffc000"/>
              </a:buClr>
              <a:buFont typeface="Arial"/>
              <a:buChar char="•"/>
              <a:tabLst>
                <a:tab algn="l" pos="0"/>
              </a:tabLst>
            </a:pPr>
            <a:r>
              <a:rPr b="1" i="1" lang="en-US" sz="2100" strike="noStrike" u="none">
                <a:solidFill>
                  <a:srgbClr val="ffc000"/>
                </a:solidFill>
                <a:effectLst/>
                <a:uFillTx/>
                <a:latin typeface="Calibri"/>
                <a:ea typeface="Calibri"/>
              </a:rPr>
              <a:t>Variability</a:t>
            </a:r>
            <a:r>
              <a:rPr b="0" lang="en-US" sz="2100" strike="noStrike" u="none">
                <a:solidFill>
                  <a:schemeClr val="dk1"/>
                </a:solidFill>
                <a:effectLst/>
                <a:uFillTx/>
                <a:latin typeface="Calibri"/>
                <a:ea typeface="Calibri"/>
              </a:rPr>
              <a:t>, the differences in meaning and semantics from diverse sources  </a:t>
            </a:r>
            <a:endParaRPr b="0" lang="en-US" sz="2100" strike="noStrike" u="none">
              <a:solidFill>
                <a:srgbClr val="000000"/>
              </a:solidFill>
              <a:effectLst/>
              <a:uFillTx/>
              <a:latin typeface="Arial"/>
            </a:endParaRPr>
          </a:p>
          <a:p>
            <a:pPr marL="4572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457200" indent="0" algn="ctr"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Big Data </a:t>
            </a:r>
            <a:r>
              <a:rPr b="1" i="1" lang="en-US" sz="2100" strike="noStrike" u="none">
                <a:solidFill>
                  <a:schemeClr val="dk1"/>
                </a:solidFill>
                <a:effectLst/>
                <a:uFillTx/>
                <a:latin typeface="Calibri"/>
                <a:ea typeface="Calibri"/>
              </a:rPr>
              <a:t>"</a:t>
            </a:r>
            <a:r>
              <a:rPr b="0" i="1" lang="en-US" sz="2100" strike="noStrike" u="none">
                <a:solidFill>
                  <a:schemeClr val="dk1"/>
                </a:solidFill>
                <a:effectLst/>
                <a:uFillTx/>
                <a:latin typeface="Calibri"/>
                <a:ea typeface="Calibri"/>
              </a:rPr>
              <a:t>consists of extensive datasets- primarily in the characteristics of volume, variety, velocity, and/or variability- that require a scalable architecture for efficient storage, manipulation, and analysis.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marL="4572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74" name="PlaceHolder 3"/>
          <p:cNvSpPr>
            <a:spLocks noGrp="1"/>
          </p:cNvSpPr>
          <p:nvPr>
            <p:ph type="ftr" idx="103"/>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NIST &lt; </a:t>
            </a:r>
            <a:r>
              <a:rPr b="0" lang="en-US" sz="1200" strike="noStrike" u="sng">
                <a:solidFill>
                  <a:schemeClr val="dk1">
                    <a:tint val="75000"/>
                  </a:schemeClr>
                </a:solidFill>
                <a:effectLst/>
                <a:uFillTx/>
                <a:latin typeface="Calibri"/>
                <a:ea typeface="Calibri"/>
                <a:hlinkClick r:id="rId1"/>
              </a:rPr>
              <a:t>https://bigdatawg.nist.gov/_uploadfiles/NIST.SP.1500-1.pdf</a:t>
            </a:r>
            <a:r>
              <a:rPr b="0" lang="en-US" sz="1200" strike="noStrike" u="none">
                <a:solidFill>
                  <a:schemeClr val="dk1">
                    <a:tint val="75000"/>
                  </a:schemeClr>
                </a:solidFill>
                <a:effectLst/>
                <a:uFillTx/>
                <a:latin typeface="Calibri"/>
                <a:ea typeface="Calibri"/>
              </a:rPr>
              <a:t> &gt;; Image Cred &lt; </a:t>
            </a:r>
            <a:r>
              <a:rPr b="0" lang="en-US" sz="1200" strike="noStrike" u="sng">
                <a:solidFill>
                  <a:schemeClr val="dk1">
                    <a:tint val="75000"/>
                  </a:schemeClr>
                </a:solidFill>
                <a:effectLst/>
                <a:uFillTx/>
                <a:latin typeface="Calibri"/>
                <a:ea typeface="Calibri"/>
                <a:hlinkClick r:id="rId2"/>
              </a:rPr>
              <a:t>https://tinyurl.com/zs65sksr</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75" name="Picture 6" descr="Diagram&#10;&#10;Description automatically generated"/>
          <p:cNvPicPr/>
          <p:nvPr/>
        </p:nvPicPr>
        <p:blipFill>
          <a:blip r:embed="rId3"/>
          <a:stretch/>
        </p:blipFill>
        <p:spPr>
          <a:xfrm>
            <a:off x="9693360" y="361080"/>
            <a:ext cx="1657800" cy="158400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Big Data – </a:t>
            </a:r>
            <a:r>
              <a:rPr b="1" lang="en-US" sz="3200" strike="noStrike" u="none">
                <a:solidFill>
                  <a:schemeClr val="dk1"/>
                </a:solidFill>
                <a:effectLst/>
                <a:uFillTx/>
                <a:latin typeface="Calibri Light"/>
                <a:ea typeface="Calibri Light"/>
              </a:rPr>
              <a:t>Benefits</a:t>
            </a:r>
            <a:endParaRPr b="0" lang="en-US" sz="3200" strike="noStrike" u="none">
              <a:solidFill>
                <a:srgbClr val="000000"/>
              </a:solidFill>
              <a:effectLst/>
              <a:uFillTx/>
              <a:latin typeface="Arial"/>
            </a:endParaRPr>
          </a:p>
        </p:txBody>
      </p:sp>
      <p:sp>
        <p:nvSpPr>
          <p:cNvPr id="277"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rPr>
              <a:t>Big data has the power of providing insights that are buried deep in the data and that might be too elusive to catch to even the an expert eye. The domains and use cases extend to all walks of life allowing for better decision and outcomes resulting in an improved society.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Arial"/>
              <a:buChar char="•"/>
              <a:tabLst>
                <a:tab algn="l" pos="0"/>
              </a:tabLst>
            </a:pPr>
            <a:r>
              <a:rPr b="1" i="1" lang="en-US" sz="2100" strike="noStrike" u="none">
                <a:solidFill>
                  <a:srgbClr val="0070c0"/>
                </a:solidFill>
                <a:effectLst/>
                <a:uFillTx/>
                <a:latin typeface="Calibri"/>
                <a:ea typeface="Calibri"/>
              </a:rPr>
              <a:t>Cost reduction</a:t>
            </a:r>
            <a:r>
              <a:rPr b="0" lang="en-US" sz="2100" strike="noStrike" u="none">
                <a:solidFill>
                  <a:srgbClr val="000000"/>
                </a:solidFill>
                <a:effectLst/>
                <a:uFillTx/>
                <a:latin typeface="Calibri"/>
                <a:ea typeface="Calibri"/>
              </a:rPr>
              <a:t>, data science techniques and cloud-based</a:t>
            </a:r>
            <a:r>
              <a:rPr b="0" lang="en-US" sz="2100" strike="noStrike" u="none">
                <a:solidFill>
                  <a:schemeClr val="dk1"/>
                </a:solidFill>
                <a:effectLst/>
                <a:uFillTx/>
                <a:latin typeface="Calibri"/>
                <a:ea typeface="Calibri"/>
              </a:rPr>
              <a:t> Servies bring significant cost advantages when it comes to storing large amounts of data.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Arial"/>
              <a:buChar char="•"/>
              <a:tabLst>
                <a:tab algn="l" pos="0"/>
              </a:tabLst>
            </a:pPr>
            <a:r>
              <a:rPr b="1" i="1" lang="en-US" sz="2100" strike="noStrike" u="none">
                <a:solidFill>
                  <a:srgbClr val="0070c0"/>
                </a:solidFill>
                <a:effectLst/>
                <a:uFillTx/>
                <a:latin typeface="Calibri"/>
                <a:ea typeface="Calibri"/>
              </a:rPr>
              <a:t>Better Decisions</a:t>
            </a:r>
            <a:r>
              <a:rPr b="0" lang="en-US" sz="2100" strike="noStrike" u="none">
                <a:solidFill>
                  <a:srgbClr val="000000"/>
                </a:solidFill>
                <a:effectLst/>
                <a:uFillTx/>
                <a:latin typeface="Calibri"/>
                <a:ea typeface="Calibri"/>
              </a:rPr>
              <a:t>,</a:t>
            </a:r>
            <a:r>
              <a:rPr b="0" lang="en-US" sz="2100" strike="noStrike" u="none">
                <a:solidFill>
                  <a:schemeClr val="dk1"/>
                </a:solidFill>
                <a:effectLst/>
                <a:uFillTx/>
                <a:latin typeface="Calibri"/>
                <a:ea typeface="Calibri"/>
              </a:rPr>
              <a:t> state of the art  analytics, combined with the right data infrastructure, businesses can find insights in real time and make impactful decisions.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Arial"/>
              <a:buChar char="•"/>
              <a:tabLst>
                <a:tab algn="l" pos="0"/>
              </a:tabLst>
            </a:pPr>
            <a:r>
              <a:rPr b="1" i="1" lang="en-US" sz="2100" strike="noStrike" u="none">
                <a:solidFill>
                  <a:srgbClr val="0070c0"/>
                </a:solidFill>
                <a:effectLst/>
                <a:uFillTx/>
                <a:latin typeface="Calibri"/>
                <a:ea typeface="Calibri"/>
              </a:rPr>
              <a:t>Innovation</a:t>
            </a:r>
            <a:r>
              <a:rPr b="0" lang="en-US" sz="2100" strike="noStrike" u="none">
                <a:solidFill>
                  <a:schemeClr val="dk1"/>
                </a:solidFill>
                <a:effectLst/>
                <a:uFillTx/>
                <a:latin typeface="Calibri"/>
                <a:ea typeface="Calibri"/>
              </a:rPr>
              <a:t>,  With the ability to gauge customer needs and satisfaction through analytics comes the power to give customers what they want. </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The importance of big data doesn’t simply revolve around how much data you have. The value lies in how you use it.</a:t>
            </a:r>
            <a:r>
              <a:rPr b="0" lang="en-US" sz="2100" strike="noStrike" u="none">
                <a:solidFill>
                  <a:schemeClr val="dk1"/>
                </a:solidFill>
                <a:effectLst/>
                <a:uFillTx/>
                <a:latin typeface="Calibri"/>
                <a:ea typeface="Calibri"/>
              </a:rPr>
              <a:t>" - SAS</a:t>
            </a:r>
            <a:endParaRPr b="0" lang="en-US" sz="2100" strike="noStrike" u="none">
              <a:solidFill>
                <a:srgbClr val="000000"/>
              </a:solidFill>
              <a:effectLst/>
              <a:uFillTx/>
              <a:latin typeface="Arial"/>
            </a:endParaRPr>
          </a:p>
        </p:txBody>
      </p:sp>
      <p:sp>
        <p:nvSpPr>
          <p:cNvPr id="278" name="PlaceHolder 3"/>
          <p:cNvSpPr>
            <a:spLocks noGrp="1"/>
          </p:cNvSpPr>
          <p:nvPr>
            <p:ph type="ftr" idx="104"/>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SAS &lt;</a:t>
            </a:r>
            <a:r>
              <a:rPr b="0" lang="en-US" sz="1200" strike="noStrike" u="sng">
                <a:solidFill>
                  <a:schemeClr val="dk1">
                    <a:tint val="75000"/>
                  </a:schemeClr>
                </a:solidFill>
                <a:effectLst/>
                <a:uFillTx/>
                <a:latin typeface="Calibri"/>
                <a:hlinkClick r:id="rId1"/>
              </a:rPr>
              <a:t>https://www.sas.com/en_us/insights/analytics/big-data-analytics.html</a:t>
            </a:r>
            <a:r>
              <a:rPr b="0" lang="en-US" sz="1200" strike="noStrike" u="none">
                <a:solidFill>
                  <a:schemeClr val="dk1">
                    <a:tint val="75000"/>
                  </a:schemeClr>
                </a:solidFill>
                <a:effectLst/>
                <a:uFillTx/>
                <a:latin typeface="Calibri"/>
              </a:rPr>
              <a:t>&gt;; Image Cred &lt;</a:t>
            </a:r>
            <a:r>
              <a:rPr b="0" lang="en-US" sz="1200" strike="noStrike" u="sng">
                <a:solidFill>
                  <a:schemeClr val="dk1">
                    <a:tint val="75000"/>
                  </a:schemeClr>
                </a:solidFill>
                <a:effectLst/>
                <a:uFillTx/>
                <a:latin typeface="Calibri"/>
                <a:hlinkClick r:id="rId2"/>
              </a:rPr>
              <a:t>https://www.vectorstock.com/royalty-free-vector/thumb-up-and-down-icon-vector-20000098</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279" name="Picture 6" descr="Icon&#10;&#10;Description automatically generated"/>
          <p:cNvPicPr/>
          <p:nvPr/>
        </p:nvPicPr>
        <p:blipFill>
          <a:blip r:embed="rId3"/>
          <a:stretch/>
        </p:blipFill>
        <p:spPr>
          <a:xfrm>
            <a:off x="10048320" y="366840"/>
            <a:ext cx="1284480" cy="122724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Big Data – Pipeline </a:t>
            </a:r>
            <a:endParaRPr b="0" lang="en-US" sz="4400" strike="noStrike" u="none">
              <a:solidFill>
                <a:srgbClr val="000000"/>
              </a:solidFill>
              <a:effectLst/>
              <a:uFillTx/>
              <a:latin typeface="Arial"/>
            </a:endParaRPr>
          </a:p>
        </p:txBody>
      </p:sp>
      <p:sp>
        <p:nvSpPr>
          <p:cNvPr id="281"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What is a Data Pipeline?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the traditional setting, a </a:t>
            </a:r>
            <a:r>
              <a:rPr b="1" i="1" lang="en-US" sz="2100" strike="noStrike" u="none">
                <a:solidFill>
                  <a:srgbClr val="0070c0"/>
                </a:solidFill>
                <a:effectLst/>
                <a:uFillTx/>
                <a:latin typeface="Calibri"/>
                <a:ea typeface="Calibri"/>
              </a:rPr>
              <a:t>data pipeline</a:t>
            </a:r>
            <a:r>
              <a:rPr b="0" lang="en-US" sz="2100" strike="noStrike" u="none">
                <a:solidFill>
                  <a:schemeClr val="dk1"/>
                </a:solidFill>
                <a:effectLst/>
                <a:uFillTx/>
                <a:latin typeface="Calibri"/>
                <a:ea typeface="Calibri"/>
              </a:rPr>
              <a:t> “is a means of moving data from one place (the source) to a destination (such as a data warehouse). ”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Data pipelines consist of three key elements: a source, a processing step or steps, and a destination. The source specifies the origin of the data, the processing steps allow for an appropriate format congruent with systems/user requirements, and the destination symbolize the location of the end data product, where it can be retrieved and analyzed.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the current context, the term </a:t>
            </a:r>
            <a:r>
              <a:rPr b="0" i="1" lang="en-US" sz="2100" strike="noStrike" u="none">
                <a:solidFill>
                  <a:schemeClr val="dk1"/>
                </a:solidFill>
                <a:effectLst/>
                <a:uFillTx/>
                <a:latin typeface="Calibri"/>
                <a:ea typeface="Calibri"/>
              </a:rPr>
              <a:t>data pipeline </a:t>
            </a:r>
            <a:r>
              <a:rPr b="0" lang="en-US" sz="2100" strike="noStrike" u="none">
                <a:solidFill>
                  <a:schemeClr val="dk1"/>
                </a:solidFill>
                <a:effectLst/>
                <a:uFillTx/>
                <a:latin typeface="Calibri"/>
                <a:ea typeface="Calibri"/>
              </a:rPr>
              <a:t>will be used to represent the different steps and methods that the data undergoes, so as to be analyzed and turned into insight (i.e. workflow).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82" name="PlaceHolder 3"/>
          <p:cNvSpPr>
            <a:spLocks noGrp="1"/>
          </p:cNvSpPr>
          <p:nvPr>
            <p:ph type="ftr" idx="105"/>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Data Pipeline &lt; </a:t>
            </a:r>
            <a:r>
              <a:rPr b="0" lang="en-US" sz="1200" strike="noStrike" u="sng">
                <a:solidFill>
                  <a:schemeClr val="dk1">
                    <a:tint val="75000"/>
                  </a:schemeClr>
                </a:solidFill>
                <a:effectLst/>
                <a:uFillTx/>
                <a:latin typeface="Calibri"/>
                <a:ea typeface="Calibri"/>
                <a:hlinkClick r:id="rId1"/>
              </a:rPr>
              <a:t>https://hazelcast.com/glossary/data-pipeline/</a:t>
            </a:r>
            <a:r>
              <a:rPr b="0" lang="en-US" sz="1200" strike="noStrike" u="none">
                <a:solidFill>
                  <a:schemeClr val="dk1">
                    <a:tint val="75000"/>
                  </a:schemeClr>
                </a:solidFill>
                <a:effectLst/>
                <a:uFillTx/>
                <a:latin typeface="Calibri"/>
                <a:ea typeface="Calibri"/>
              </a:rPr>
              <a:t> &gt;; &lt;</a:t>
            </a:r>
            <a:r>
              <a:rPr b="0" lang="en-US" sz="1200" strike="noStrike" u="sng">
                <a:solidFill>
                  <a:schemeClr val="dk1">
                    <a:tint val="75000"/>
                  </a:schemeClr>
                </a:solidFill>
                <a:effectLst/>
                <a:uFillTx/>
                <a:latin typeface="Calibri"/>
                <a:ea typeface="Calibri"/>
                <a:hlinkClick r:id="rId2"/>
              </a:rPr>
              <a:t>https://www.snowflake.com/guides/data-pipeline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83" name="Picture 5" descr="Text&#10;&#10;Description automatically generated"/>
          <p:cNvPicPr/>
          <p:nvPr/>
        </p:nvPicPr>
        <p:blipFill>
          <a:blip r:embed="rId3"/>
          <a:stretch/>
        </p:blipFill>
        <p:spPr>
          <a:xfrm>
            <a:off x="2702520" y="4450320"/>
            <a:ext cx="6775200" cy="88164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Big Data – Pipeline </a:t>
            </a:r>
            <a:endParaRPr b="0" lang="en-US" sz="4400" strike="noStrike" u="none">
              <a:solidFill>
                <a:srgbClr val="000000"/>
              </a:solidFill>
              <a:effectLst/>
              <a:uFillTx/>
              <a:latin typeface="Arial"/>
            </a:endParaRPr>
          </a:p>
        </p:txBody>
      </p:sp>
      <p:sp>
        <p:nvSpPr>
          <p:cNvPr id="285"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rPr>
              <a:t>Anyone can reap the benefits of the infrastructures and technologies behind Big Data; this in turn requires a plan with a clear strategy.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lvl="2" marL="1371600" indent="-457200" defTabSz="914400">
              <a:lnSpc>
                <a:spcPct val="90000"/>
              </a:lnSpc>
              <a:spcBef>
                <a:spcPts val="499"/>
              </a:spcBef>
              <a:buClr>
                <a:srgbClr val="000000"/>
              </a:buClr>
              <a:buFont typeface="Arial"/>
              <a:buAutoNum type="arabicPeriod"/>
              <a:tabLst>
                <a:tab algn="l" pos="0"/>
              </a:tabLst>
            </a:pPr>
            <a:r>
              <a:rPr b="0" lang="en-US" sz="2100" strike="noStrike" u="none">
                <a:solidFill>
                  <a:schemeClr val="dk1"/>
                </a:solidFill>
                <a:effectLst/>
                <a:uFillTx/>
                <a:latin typeface="Calibri"/>
              </a:rPr>
              <a:t>Set a big data </a:t>
            </a:r>
            <a:r>
              <a:rPr b="1" i="1" lang="en-US" sz="2100" strike="noStrike" u="none">
                <a:solidFill>
                  <a:srgbClr val="0070c0"/>
                </a:solidFill>
                <a:effectLst/>
                <a:uFillTx/>
                <a:latin typeface="Calibri"/>
              </a:rPr>
              <a:t>strategy</a:t>
            </a:r>
            <a:r>
              <a:rPr b="0" lang="en-US" sz="2100" strike="noStrike" u="none">
                <a:solidFill>
                  <a:schemeClr val="dk1"/>
                </a:solidFill>
                <a:effectLst/>
                <a:uFillTx/>
                <a:latin typeface="Calibri"/>
              </a:rPr>
              <a:t>, goal oriented initiatives are better than shots in the dark. </a:t>
            </a:r>
            <a:endParaRPr b="0" lang="en-US" sz="2100" strike="noStrike" u="none">
              <a:solidFill>
                <a:srgbClr val="000000"/>
              </a:solidFill>
              <a:effectLst/>
              <a:uFillTx/>
              <a:latin typeface="Arial"/>
            </a:endParaRPr>
          </a:p>
          <a:p>
            <a:pPr lvl="2" marL="1371600" indent="-457200" defTabSz="914400">
              <a:lnSpc>
                <a:spcPct val="90000"/>
              </a:lnSpc>
              <a:spcBef>
                <a:spcPts val="499"/>
              </a:spcBef>
              <a:buClr>
                <a:srgbClr val="000000"/>
              </a:buClr>
              <a:buFont typeface="Arial"/>
              <a:buAutoNum type="arabicPeriod"/>
              <a:tabLst>
                <a:tab algn="l" pos="0"/>
              </a:tabLst>
            </a:pPr>
            <a:r>
              <a:rPr b="0" lang="en-US" sz="2100" strike="noStrike" u="none">
                <a:solidFill>
                  <a:schemeClr val="dk1"/>
                </a:solidFill>
                <a:effectLst/>
                <a:uFillTx/>
                <a:latin typeface="Calibri"/>
              </a:rPr>
              <a:t>Identify big data </a:t>
            </a:r>
            <a:r>
              <a:rPr b="1" i="1" lang="en-US" sz="2100" strike="noStrike" u="none">
                <a:solidFill>
                  <a:srgbClr val="ff0000"/>
                </a:solidFill>
                <a:effectLst/>
                <a:uFillTx/>
                <a:latin typeface="Calibri"/>
              </a:rPr>
              <a:t>sources</a:t>
            </a:r>
            <a:r>
              <a:rPr b="0" lang="en-US" sz="2100" strike="noStrike" u="none">
                <a:solidFill>
                  <a:schemeClr val="dk1"/>
                </a:solidFill>
                <a:effectLst/>
                <a:uFillTx/>
                <a:latin typeface="Calibri"/>
              </a:rPr>
              <a:t>, whether incoming data, social media, or publicly available data, it is imperative to have clear sources with potentially useful data.</a:t>
            </a:r>
            <a:endParaRPr b="0" lang="en-US" sz="2100" strike="noStrike" u="none">
              <a:solidFill>
                <a:srgbClr val="000000"/>
              </a:solidFill>
              <a:effectLst/>
              <a:uFillTx/>
              <a:latin typeface="Arial"/>
            </a:endParaRPr>
          </a:p>
          <a:p>
            <a:pPr lvl="2" marL="1371600" indent="-457200" defTabSz="914400">
              <a:lnSpc>
                <a:spcPct val="90000"/>
              </a:lnSpc>
              <a:spcBef>
                <a:spcPts val="499"/>
              </a:spcBef>
              <a:buClr>
                <a:srgbClr val="000000"/>
              </a:buClr>
              <a:buFont typeface="Arial"/>
              <a:buAutoNum type="arabicPeriod"/>
              <a:tabLst>
                <a:tab algn="l" pos="0"/>
              </a:tabLst>
            </a:pPr>
            <a:r>
              <a:rPr b="0" lang="en-US" sz="2100" strike="noStrike" u="none">
                <a:solidFill>
                  <a:srgbClr val="000000"/>
                </a:solidFill>
                <a:effectLst/>
                <a:uFillTx/>
                <a:latin typeface="Calibri"/>
              </a:rPr>
              <a:t> </a:t>
            </a:r>
            <a:r>
              <a:rPr b="1" i="1" lang="en-US" sz="2100" strike="noStrike" u="none">
                <a:solidFill>
                  <a:srgbClr val="0070c0"/>
                </a:solidFill>
                <a:effectLst/>
                <a:uFillTx/>
                <a:latin typeface="Calibri"/>
              </a:rPr>
              <a:t>Store </a:t>
            </a:r>
            <a:r>
              <a:rPr b="0" lang="en-US" sz="2100" strike="noStrike" u="none">
                <a:solidFill>
                  <a:schemeClr val="dk1"/>
                </a:solidFill>
                <a:effectLst/>
                <a:uFillTx/>
                <a:latin typeface="Calibri"/>
              </a:rPr>
              <a:t>big data, a modern infrastructure capable to handle demanding tasks. </a:t>
            </a:r>
            <a:endParaRPr b="0" lang="en-US" sz="2100" strike="noStrike" u="none">
              <a:solidFill>
                <a:srgbClr val="000000"/>
              </a:solidFill>
              <a:effectLst/>
              <a:uFillTx/>
              <a:latin typeface="Arial"/>
            </a:endParaRPr>
          </a:p>
          <a:p>
            <a:pPr lvl="2" marL="1371600" indent="-457200" defTabSz="914400">
              <a:lnSpc>
                <a:spcPct val="90000"/>
              </a:lnSpc>
              <a:spcBef>
                <a:spcPts val="499"/>
              </a:spcBef>
              <a:buClr>
                <a:srgbClr val="000000"/>
              </a:buClr>
              <a:buFont typeface="Arial"/>
              <a:buAutoNum type="arabicPeriod"/>
              <a:tabLst>
                <a:tab algn="l" pos="0"/>
              </a:tabLst>
            </a:pPr>
            <a:r>
              <a:rPr b="1" i="1" lang="en-US" sz="2100" strike="noStrike" u="none">
                <a:solidFill>
                  <a:srgbClr val="000000"/>
                </a:solidFill>
                <a:effectLst/>
                <a:uFillTx/>
                <a:latin typeface="Calibri"/>
              </a:rPr>
              <a:t> </a:t>
            </a:r>
            <a:r>
              <a:rPr b="1" i="1" lang="en-US" sz="2100" strike="noStrike" u="none">
                <a:solidFill>
                  <a:srgbClr val="ff0000"/>
                </a:solidFill>
                <a:effectLst/>
                <a:uFillTx/>
                <a:latin typeface="Calibri"/>
              </a:rPr>
              <a:t>Analyze </a:t>
            </a:r>
            <a:r>
              <a:rPr b="0" lang="en-US" sz="2100" strike="noStrike" u="none">
                <a:solidFill>
                  <a:schemeClr val="dk1"/>
                </a:solidFill>
                <a:effectLst/>
                <a:uFillTx/>
                <a:latin typeface="Calibri"/>
              </a:rPr>
              <a:t>the data with the aid of Artificial Intelligence &amp; Machine Learning. </a:t>
            </a:r>
            <a:endParaRPr b="0" lang="en-US" sz="2100" strike="noStrike" u="none">
              <a:solidFill>
                <a:srgbClr val="000000"/>
              </a:solidFill>
              <a:effectLst/>
              <a:uFillTx/>
              <a:latin typeface="Arial"/>
            </a:endParaRPr>
          </a:p>
          <a:p>
            <a:pPr lvl="2" marL="1371600" indent="-457200" defTabSz="914400">
              <a:lnSpc>
                <a:spcPct val="90000"/>
              </a:lnSpc>
              <a:spcBef>
                <a:spcPts val="499"/>
              </a:spcBef>
              <a:buClr>
                <a:srgbClr val="000000"/>
              </a:buClr>
              <a:buFont typeface="Arial"/>
              <a:buAutoNum type="arabicPeriod"/>
              <a:tabLst>
                <a:tab algn="l" pos="0"/>
              </a:tabLst>
            </a:pPr>
            <a:r>
              <a:rPr b="0" lang="en-US" sz="2100" strike="noStrike" u="none">
                <a:solidFill>
                  <a:schemeClr val="dk1"/>
                </a:solidFill>
                <a:effectLst/>
                <a:uFillTx/>
                <a:latin typeface="Calibri"/>
              </a:rPr>
              <a:t>Make intelligent, data-driven </a:t>
            </a:r>
            <a:r>
              <a:rPr b="1" i="1" lang="en-US" sz="2100" strike="noStrike" u="none">
                <a:solidFill>
                  <a:srgbClr val="0070c0"/>
                </a:solidFill>
                <a:effectLst/>
                <a:uFillTx/>
                <a:latin typeface="Calibri"/>
              </a:rPr>
              <a:t>decisions </a:t>
            </a:r>
            <a:r>
              <a:rPr b="0" lang="en-US" sz="2100" strike="noStrike" u="none">
                <a:solidFill>
                  <a:schemeClr val="dk1"/>
                </a:solidFill>
                <a:effectLst/>
                <a:uFillTx/>
                <a:latin typeface="Calibri"/>
              </a:rPr>
              <a:t>and enjoy better </a:t>
            </a:r>
            <a:r>
              <a:rPr b="0" lang="en-US" sz="2100" strike="noStrike" u="none">
                <a:solidFill>
                  <a:schemeClr val="dk1"/>
                </a:solidFill>
                <a:effectLst/>
                <a:uFillTx/>
                <a:latin typeface="Calibri"/>
                <a:ea typeface="Calibri"/>
              </a:rPr>
              <a:t>outcomes. </a:t>
            </a:r>
            <a:endParaRPr b="0" lang="en-US" sz="2100" strike="noStrike" u="none">
              <a:solidFill>
                <a:srgbClr val="000000"/>
              </a:solidFill>
              <a:effectLst/>
              <a:uFillTx/>
              <a:latin typeface="Arial"/>
            </a:endParaRPr>
          </a:p>
        </p:txBody>
      </p:sp>
      <p:sp>
        <p:nvSpPr>
          <p:cNvPr id="286" name="PlaceHolder 3"/>
          <p:cNvSpPr>
            <a:spLocks noGrp="1"/>
          </p:cNvSpPr>
          <p:nvPr>
            <p:ph type="ftr" idx="106"/>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SAS &lt;</a:t>
            </a:r>
            <a:r>
              <a:rPr b="0" lang="en-US" sz="1200" strike="noStrike" u="sng">
                <a:solidFill>
                  <a:schemeClr val="dk1">
                    <a:tint val="75000"/>
                  </a:schemeClr>
                </a:solidFill>
                <a:effectLst/>
                <a:uFillTx/>
                <a:latin typeface="Calibri"/>
                <a:ea typeface="Calibri"/>
                <a:hlinkClick r:id="rId1"/>
              </a:rPr>
              <a:t>https://www.sas.com/content/dam/SAS/documents/infographics/2019/en-big-data-110869.pdf</a:t>
            </a:r>
            <a:r>
              <a:rPr b="0" lang="en-US" sz="1200" strike="noStrike" u="none">
                <a:solidFill>
                  <a:schemeClr val="dk1">
                    <a:tint val="75000"/>
                  </a:schemeClr>
                </a:solidFill>
                <a:effectLst/>
                <a:uFillTx/>
                <a:latin typeface="Calibri"/>
                <a:ea typeface="Calibri"/>
              </a:rPr>
              <a:t>&gt;; &lt; </a:t>
            </a:r>
            <a:r>
              <a:rPr b="0" lang="en-US" sz="1200" strike="noStrike" u="sng">
                <a:solidFill>
                  <a:schemeClr val="dk1">
                    <a:tint val="75000"/>
                  </a:schemeClr>
                </a:solidFill>
                <a:effectLst/>
                <a:uFillTx/>
                <a:latin typeface="Calibri"/>
                <a:ea typeface="Calibri"/>
                <a:hlinkClick r:id="rId2"/>
              </a:rPr>
              <a:t>https://www.sas.com/en_us/insights/big-data/what-is-big-data.html</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87" name="Picture 6" descr="A picture containing logo&#10;&#10;Description automatically generated"/>
          <p:cNvPicPr/>
          <p:nvPr/>
        </p:nvPicPr>
        <p:blipFill>
          <a:blip r:embed="rId3"/>
          <a:stretch/>
        </p:blipFill>
        <p:spPr>
          <a:xfrm>
            <a:off x="916560" y="5122080"/>
            <a:ext cx="10510920" cy="91800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Big Data</a:t>
            </a:r>
            <a:endParaRPr b="0" lang="en-US" sz="4400" strike="noStrike" u="none">
              <a:solidFill>
                <a:srgbClr val="000000"/>
              </a:solidFill>
              <a:effectLst/>
              <a:uFillTx/>
              <a:latin typeface="Arial"/>
            </a:endParaRPr>
          </a:p>
        </p:txBody>
      </p:sp>
      <p:sp>
        <p:nvSpPr>
          <p:cNvPr id="289"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Still Confused?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chemeClr val="dk1"/>
                </a:solidFill>
                <a:effectLst/>
                <a:uFillTx/>
                <a:latin typeface="Calibri"/>
              </a:rPr>
              <a:t>Watch this video.</a:t>
            </a:r>
            <a:endParaRPr b="0" lang="en-US" sz="2100" strike="noStrike" u="none">
              <a:solidFill>
                <a:srgbClr val="000000"/>
              </a:solidFill>
              <a:effectLst/>
              <a:uFillTx/>
              <a:latin typeface="Arial"/>
            </a:endParaRPr>
          </a:p>
        </p:txBody>
      </p:sp>
      <p:sp>
        <p:nvSpPr>
          <p:cNvPr id="290" name="PlaceHolder 3"/>
          <p:cNvSpPr>
            <a:spLocks noGrp="1"/>
          </p:cNvSpPr>
          <p:nvPr>
            <p:ph type="ftr" idx="107"/>
          </p:nvPr>
        </p:nvSpPr>
        <p:spPr>
          <a:xfrm>
            <a:off x="109440" y="6451560"/>
            <a:ext cx="11864160" cy="327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&lt; </a:t>
            </a:r>
            <a:r>
              <a:rPr b="0" lang="en-US" sz="1200" strike="noStrike" u="sng">
                <a:solidFill>
                  <a:schemeClr val="dk1">
                    <a:tint val="75000"/>
                  </a:schemeClr>
                </a:solidFill>
                <a:effectLst/>
                <a:uFillTx/>
                <a:latin typeface="Calibri"/>
                <a:ea typeface="Calibri"/>
                <a:hlinkClick r:id="rId1"/>
              </a:rPr>
              <a:t>https://www.youtube.com/watch?v=bAyrObl7TYE</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91" name="" descr="">
            <a:hlinkClick r:id="" action="ppaction://media"/>
          </p:cNvPr>
          <p:cNvPicPr/>
          <p:nvPr>
            <a:videoFile r:link="rId2"/>
            <p:extLst>
              <p:ext uri="{DAA4B4D4-6D71-4841-9C94-3DE7FCFB9230}">
                <p14:media r:link="rId3"/>
              </p:ext>
            </p:extLst>
          </p:nvPr>
        </p:nvPicPr>
        <p:blipFill>
          <a:blip r:embed="rId4"/>
          <a:stretch>
            <a:fillRect/>
          </a:stretch>
        </p:blipFill>
        <p:spPr>
          <a:xfrm>
            <a:off x="3048120" y="1833840"/>
            <a:ext cx="6267600" cy="43430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a:t>
            </a:r>
            <a:endParaRPr b="0" lang="en-US" sz="4400" strike="noStrike" u="none">
              <a:solidFill>
                <a:srgbClr val="000000"/>
              </a:solidFill>
              <a:effectLst/>
              <a:uFillTx/>
              <a:latin typeface="Arial"/>
            </a:endParaRPr>
          </a:p>
        </p:txBody>
      </p:sp>
      <p:sp>
        <p:nvSpPr>
          <p:cNvPr id="293"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lnSpcReduction="9999"/>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Science to the Rescue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There is a "</a:t>
            </a:r>
            <a:r>
              <a:rPr b="0" i="1" lang="en-US" sz="2100" strike="noStrike" u="none">
                <a:solidFill>
                  <a:schemeClr val="dk1"/>
                </a:solidFill>
                <a:effectLst/>
                <a:uFillTx/>
                <a:latin typeface="Calibri"/>
                <a:ea typeface="Calibri"/>
              </a:rPr>
              <a:t>sea</a:t>
            </a:r>
            <a:r>
              <a:rPr b="0" lang="en-US" sz="2100" strike="noStrike" u="none">
                <a:solidFill>
                  <a:schemeClr val="dk1"/>
                </a:solidFill>
                <a:effectLst/>
                <a:uFillTx/>
                <a:latin typeface="Calibri"/>
                <a:ea typeface="Calibri"/>
              </a:rPr>
              <a:t>" of data- sensors, text images, videos,…- one can only dream of the possible insights that can be gathered, yet, the dream can turn into a nightmare for getting lost in such vastness is not a distant reality.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The key of Big Data relies in the ability to unlock its power by transforming the vast "sea" of raw unstructured data into actionable insights!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This becomes a reality with the ideas, methods, process, and tools stemming from data science, which itself is a combination of multiple fileds and domains. Data science allows for raw data to go through phases of cleaning and processing with the intention to bring forth a structured form and eventually be analyzed and turned into "gold."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a:t>
            </a:r>
            <a:r>
              <a:rPr b="1" i="1" lang="en-US" sz="2100" strike="noStrike" u="none">
                <a:solidFill>
                  <a:srgbClr val="0070c0"/>
                </a:solidFill>
                <a:effectLst/>
                <a:uFillTx/>
                <a:latin typeface="Calibri"/>
                <a:ea typeface="Calibri"/>
              </a:rPr>
              <a:t>Data science</a:t>
            </a:r>
            <a:r>
              <a:rPr b="1" i="1"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is the extraction of actionable knowledge directly from data through a process of discovery, or hypothesis formulation and hypothesis testing.</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94" name="PlaceHolder 3"/>
          <p:cNvSpPr>
            <a:spLocks noGrp="1"/>
          </p:cNvSpPr>
          <p:nvPr>
            <p:ph type="ftr" idx="108"/>
          </p:nvPr>
        </p:nvSpPr>
        <p:spPr>
          <a:xfrm>
            <a:off x="61920" y="6475320"/>
            <a:ext cx="12054960" cy="3754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Image Created w  &lt;</a:t>
            </a:r>
            <a:r>
              <a:rPr b="0" lang="en-US" sz="1200" strike="noStrike" u="sng">
                <a:solidFill>
                  <a:schemeClr val="dk1">
                    <a:tint val="75000"/>
                  </a:schemeClr>
                </a:solidFill>
                <a:effectLst/>
                <a:uFillTx/>
                <a:latin typeface="Calibri"/>
                <a:hlinkClick r:id="rId1"/>
              </a:rPr>
              <a:t>https://www.roadtrafficsigns.com/fos/crossing-sign/crossing-custom-traffic-sign/sku-k-3807</a:t>
            </a:r>
            <a:r>
              <a:rPr b="0" lang="en-US" sz="1200" strike="noStrike" u="none">
                <a:solidFill>
                  <a:schemeClr val="dk1">
                    <a:tint val="75000"/>
                  </a:schemeClr>
                </a:solidFill>
                <a:effectLst/>
                <a:uFillTx/>
                <a:latin typeface="Calibri"/>
              </a:rPr>
              <a:t>&gt;</a:t>
            </a:r>
            <a:endParaRPr b="0" lang="en-US" sz="1200" strike="noStrike" u="none">
              <a:solidFill>
                <a:srgbClr val="000000"/>
              </a:solidFill>
              <a:effectLst/>
              <a:uFillTx/>
              <a:latin typeface="Times New Roman"/>
            </a:endParaRPr>
          </a:p>
        </p:txBody>
      </p:sp>
      <p:pic>
        <p:nvPicPr>
          <p:cNvPr id="295" name="Picture 4" descr=""/>
          <p:cNvPicPr/>
          <p:nvPr/>
        </p:nvPicPr>
        <p:blipFill>
          <a:blip r:embed="rId2"/>
          <a:stretch/>
        </p:blipFill>
        <p:spPr>
          <a:xfrm>
            <a:off x="9662760" y="368640"/>
            <a:ext cx="1690560" cy="1614960"/>
          </a:xfrm>
          <a:prstGeom prst="rect">
            <a:avLst/>
          </a:prstGeom>
          <a:noFill/>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a:t>
            </a:r>
            <a:endParaRPr b="0" lang="en-US" sz="4400" strike="noStrike" u="none">
              <a:solidFill>
                <a:srgbClr val="000000"/>
              </a:solidFill>
              <a:effectLst/>
              <a:uFillTx/>
              <a:latin typeface="Arial"/>
            </a:endParaRPr>
          </a:p>
        </p:txBody>
      </p:sp>
      <p:sp>
        <p:nvSpPr>
          <p:cNvPr id="297"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Intuition </a:t>
            </a:r>
            <a:endParaRPr b="0" lang="en-US" sz="2100" strike="noStrike" u="none">
              <a:solidFill>
                <a:srgbClr val="000000"/>
              </a:solidFill>
              <a:effectLst/>
              <a:uFillTx/>
              <a:latin typeface="Arial"/>
            </a:endParaRPr>
          </a:p>
        </p:txBody>
      </p:sp>
      <p:sp>
        <p:nvSpPr>
          <p:cNvPr id="298" name="PlaceHolder 3"/>
          <p:cNvSpPr>
            <a:spLocks noGrp="1"/>
          </p:cNvSpPr>
          <p:nvPr>
            <p:ph type="ftr" idx="109"/>
          </p:nvPr>
        </p:nvSpPr>
        <p:spPr>
          <a:xfrm>
            <a:off x="61920" y="6475320"/>
            <a:ext cx="12054960" cy="3754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Software used &lt; </a:t>
            </a:r>
            <a:r>
              <a:rPr b="0" lang="en-US" sz="1200" strike="noStrike" u="sng">
                <a:solidFill>
                  <a:schemeClr val="dk1">
                    <a:tint val="75000"/>
                  </a:schemeClr>
                </a:solidFill>
                <a:effectLst/>
                <a:uFillTx/>
                <a:latin typeface="Calibri"/>
                <a:ea typeface="Calibri"/>
                <a:hlinkClick r:id="rId1"/>
              </a:rPr>
              <a:t>https://excalidraw.com/</a:t>
            </a:r>
            <a:r>
              <a:rPr b="0" lang="en-US" sz="1200" strike="noStrike" u="none">
                <a:solidFill>
                  <a:schemeClr val="dk1">
                    <a:tint val="75000"/>
                  </a:schemeClr>
                </a:solidFill>
                <a:effectLst/>
                <a:uFillTx/>
                <a:latin typeface="Calibri"/>
                <a:ea typeface="Calibri"/>
              </a:rPr>
              <a:t> &gt;; &lt; </a:t>
            </a:r>
            <a:r>
              <a:rPr b="0" lang="en-US" sz="1200" strike="noStrike" u="sng">
                <a:solidFill>
                  <a:schemeClr val="dk1">
                    <a:tint val="75000"/>
                  </a:schemeClr>
                </a:solidFill>
                <a:effectLst/>
                <a:uFillTx/>
                <a:latin typeface="Calibri"/>
                <a:ea typeface="Calibri"/>
                <a:hlinkClick r:id="rId2"/>
              </a:rPr>
              <a:t>https://excalidraw.com/#room=adc8e9fbbc1d5149cc44,yQ8wfFWtHJyDCMnlc3chmA</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99" name="Picture 6" descr="A picture containing shape&#10;&#10;Description automatically generated"/>
          <p:cNvPicPr/>
          <p:nvPr/>
        </p:nvPicPr>
        <p:blipFill>
          <a:blip r:embed="rId3"/>
          <a:stretch/>
        </p:blipFill>
        <p:spPr>
          <a:xfrm>
            <a:off x="1307160" y="2493720"/>
            <a:ext cx="9599760" cy="300024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
              </a:rPr>
              <a:t>Internet of Things (IoT) </a:t>
            </a:r>
            <a:endParaRPr b="0" lang="en-US" sz="3200" strike="noStrike" u="none">
              <a:solidFill>
                <a:srgbClr val="000000"/>
              </a:solidFill>
              <a:effectLst/>
              <a:uFillTx/>
              <a:latin typeface="Arial"/>
            </a:endParaRPr>
          </a:p>
        </p:txBody>
      </p:sp>
      <p:sp>
        <p:nvSpPr>
          <p:cNvPr id="159"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2100" strike="noStrike" u="none">
                <a:solidFill>
                  <a:schemeClr val="dk1"/>
                </a:solidFill>
                <a:effectLst/>
                <a:uFillTx/>
                <a:latin typeface="Calibri"/>
                <a:ea typeface="Calibri"/>
              </a:rPr>
              <a:t>What is IoT?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Internet of Things (IoT) describes the network of physical objects—“things”—that are embedded with sensors, software, and other technologies for the purpose of connecting and exchanging data with other devices and systems over the internet.” IoT is about connecting different devices over the internet to share data and enhance the understanding of the “state of the environment” in an automated way.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 “thing” in the Internet of Things can be anything with the capability of generating and sharing data ranging- from smart fridges that can keep track of the consumed food, to self- driving cars that can navigate complex road system, and to irrigation systems that can regulate based on weather conditions.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algn="ctr" defTabSz="914400">
              <a:lnSpc>
                <a:spcPct val="100000"/>
              </a:lnSpc>
              <a:buNone/>
              <a:tabLst>
                <a:tab algn="l" pos="0"/>
              </a:tabLst>
            </a:pPr>
            <a:r>
              <a:rPr b="0" lang="en-US" sz="2100" strike="noStrike" u="none">
                <a:solidFill>
                  <a:schemeClr val="dk1"/>
                </a:solidFill>
                <a:effectLst/>
                <a:uFillTx/>
                <a:latin typeface="Calibri"/>
                <a:ea typeface="Calibri"/>
              </a:rPr>
              <a:t> “</a:t>
            </a:r>
            <a:r>
              <a:rPr b="1" i="1" lang="en-US" sz="2100" strike="noStrike" u="none">
                <a:solidFill>
                  <a:srgbClr val="ff0000"/>
                </a:solidFill>
                <a:effectLst/>
                <a:uFillTx/>
                <a:latin typeface="Calibri"/>
                <a:ea typeface="Calibri"/>
              </a:rPr>
              <a:t>The Internet of Things integrates everyday “things” with the internet.</a:t>
            </a:r>
            <a:r>
              <a:rPr b="0" lang="en-US" sz="2100" strike="noStrike" u="none">
                <a:solidFill>
                  <a:schemeClr val="dk1"/>
                </a:solidFill>
                <a:effectLst/>
                <a:uFillTx/>
                <a:latin typeface="Calibri"/>
                <a:ea typeface="Calibri"/>
              </a:rPr>
              <a:t>”- AWS</a:t>
            </a:r>
            <a:endParaRPr b="0" lang="en-US" sz="2100" strike="noStrike" u="none">
              <a:solidFill>
                <a:srgbClr val="000000"/>
              </a:solidFill>
              <a:effectLst/>
              <a:uFillTx/>
              <a:latin typeface="Arial"/>
            </a:endParaRPr>
          </a:p>
        </p:txBody>
      </p:sp>
      <p:sp>
        <p:nvSpPr>
          <p:cNvPr id="160" name="PlaceHolder 3"/>
          <p:cNvSpPr>
            <a:spLocks noGrp="1"/>
          </p:cNvSpPr>
          <p:nvPr>
            <p:ph type="ftr" idx="74"/>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IoT &lt; </a:t>
            </a:r>
            <a:r>
              <a:rPr b="0" lang="en-US" sz="1200" strike="noStrike" u="sng">
                <a:solidFill>
                  <a:schemeClr val="dk1">
                    <a:tint val="75000"/>
                  </a:schemeClr>
                </a:solidFill>
                <a:effectLst/>
                <a:uFillTx/>
                <a:latin typeface="Calibri"/>
                <a:ea typeface="Calibri"/>
                <a:hlinkClick r:id="rId1"/>
              </a:rPr>
              <a:t>https://www.oracle.com/internet-of-things/what-is-iot/</a:t>
            </a:r>
            <a:r>
              <a:rPr b="0" lang="en-US" sz="1200" strike="noStrike" u="none">
                <a:solidFill>
                  <a:schemeClr val="dk1">
                    <a:tint val="75000"/>
                  </a:schemeClr>
                </a:solidFill>
                <a:effectLst/>
                <a:uFillTx/>
                <a:latin typeface="Calibri"/>
                <a:ea typeface="Calibri"/>
              </a:rPr>
              <a:t> &gt;; AWS &lt; </a:t>
            </a:r>
            <a:r>
              <a:rPr b="0" lang="en-US" sz="1200" strike="noStrike" u="sng">
                <a:solidFill>
                  <a:schemeClr val="dk1">
                    <a:tint val="75000"/>
                  </a:schemeClr>
                </a:solidFill>
                <a:effectLst/>
                <a:uFillTx/>
                <a:latin typeface="Calibri"/>
                <a:ea typeface="Calibri"/>
                <a:hlinkClick r:id="rId2"/>
              </a:rPr>
              <a:t>https://aws.amazon.com/what-is/iot/</a:t>
            </a:r>
            <a:r>
              <a:rPr b="0" lang="en-US" sz="1200" strike="noStrike" u="none">
                <a:solidFill>
                  <a:schemeClr val="dk1">
                    <a:tint val="75000"/>
                  </a:schemeClr>
                </a:solidFill>
                <a:effectLst/>
                <a:uFillTx/>
                <a:latin typeface="Calibri"/>
                <a:ea typeface="Calibri"/>
              </a:rPr>
              <a:t> &gt;;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Image &lt; </a:t>
            </a:r>
            <a:r>
              <a:rPr b="0" lang="en-US" sz="1200" strike="noStrike" u="sng">
                <a:solidFill>
                  <a:schemeClr val="dk1">
                    <a:tint val="75000"/>
                  </a:schemeClr>
                </a:solidFill>
                <a:effectLst/>
                <a:uFillTx/>
                <a:latin typeface="Calibri"/>
                <a:ea typeface="Calibri"/>
                <a:hlinkClick r:id="rId3"/>
              </a:rPr>
              <a:t>https://excalidraw.com/#room=adc8e9fbbc1d5149cc44,yQ8wfFWtHJyDCMnlc3chmA</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161" name="Picture 5" descr="Diagram&#10;&#10;Description automatically generated"/>
          <p:cNvPicPr/>
          <p:nvPr/>
        </p:nvPicPr>
        <p:blipFill>
          <a:blip r:embed="rId4"/>
          <a:stretch/>
        </p:blipFill>
        <p:spPr>
          <a:xfrm>
            <a:off x="8569080" y="105120"/>
            <a:ext cx="2590560" cy="2149920"/>
          </a:xfrm>
          <a:prstGeom prst="rect">
            <a:avLst/>
          </a:prstGeom>
          <a:noFill/>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a:t>
            </a:r>
            <a:endParaRPr b="0" lang="en-US" sz="4400" strike="noStrike" u="none">
              <a:solidFill>
                <a:srgbClr val="000000"/>
              </a:solidFill>
              <a:effectLst/>
              <a:uFillTx/>
              <a:latin typeface="Arial"/>
            </a:endParaRPr>
          </a:p>
        </p:txBody>
      </p:sp>
      <p:sp>
        <p:nvSpPr>
          <p:cNvPr id="301"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A data scientist is someone who knows more statistics than a computer scientist and more computer science than a statistician.</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 Josh Blumenstock</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It is a diverse field, comprising professionals (software engineers, statisticians, machine learning experts, …) from different walks of life, all with the shared goal of extracting insights from data. </a:t>
            </a:r>
            <a:endParaRPr b="0" lang="en-US" sz="2100" strike="noStrike" u="none">
              <a:solidFill>
                <a:srgbClr val="000000"/>
              </a:solidFill>
              <a:effectLst/>
              <a:uFillTx/>
              <a:latin typeface="Arial"/>
            </a:endParaRPr>
          </a:p>
        </p:txBody>
      </p:sp>
      <p:sp>
        <p:nvSpPr>
          <p:cNvPr id="302" name="PlaceHolder 3"/>
          <p:cNvSpPr>
            <a:spLocks noGrp="1"/>
          </p:cNvSpPr>
          <p:nvPr>
            <p:ph type="ftr" idx="110"/>
          </p:nvPr>
        </p:nvSpPr>
        <p:spPr>
          <a:xfrm>
            <a:off x="61920" y="6475320"/>
            <a:ext cx="12054960" cy="3754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DS from Scratch &lt; </a:t>
            </a:r>
            <a:r>
              <a:rPr b="0" lang="en-US" sz="1200" strike="noStrike" u="sng">
                <a:solidFill>
                  <a:schemeClr val="dk1">
                    <a:tint val="75000"/>
                  </a:schemeClr>
                </a:solidFill>
                <a:effectLst/>
                <a:uFillTx/>
                <a:latin typeface="Calibri"/>
                <a:ea typeface="Calibri"/>
                <a:hlinkClick r:id="rId1"/>
              </a:rPr>
              <a:t>https://tinyurl.com/5bm2p5cp</a:t>
            </a:r>
            <a:r>
              <a:rPr b="0" lang="en-US" sz="1200" strike="noStrike" u="none">
                <a:solidFill>
                  <a:schemeClr val="dk1">
                    <a:tint val="75000"/>
                  </a:schemeClr>
                </a:solidFill>
                <a:effectLst/>
                <a:uFillTx/>
                <a:latin typeface="Calibri"/>
                <a:ea typeface="Calibri"/>
              </a:rPr>
              <a:t> &gt;;  Original Ven Diagram &lt; </a:t>
            </a:r>
            <a:r>
              <a:rPr b="0" lang="en-US" sz="1200" strike="noStrike" u="sng">
                <a:solidFill>
                  <a:schemeClr val="dk1">
                    <a:tint val="75000"/>
                  </a:schemeClr>
                </a:solidFill>
                <a:effectLst/>
                <a:uFillTx/>
                <a:latin typeface="Calibri"/>
                <a:ea typeface="Calibri"/>
                <a:hlinkClick r:id="rId2"/>
              </a:rPr>
              <a:t>http://drewconway.com/zia/2013/3/26/the-data-science-venn-diagram</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03" name="Picture 7" descr="Diagram&#10;&#10;Description automatically generated"/>
          <p:cNvPicPr/>
          <p:nvPr/>
        </p:nvPicPr>
        <p:blipFill>
          <a:blip r:embed="rId3"/>
          <a:stretch/>
        </p:blipFill>
        <p:spPr>
          <a:xfrm>
            <a:off x="3930480" y="3392280"/>
            <a:ext cx="4343760" cy="3084120"/>
          </a:xfrm>
          <a:prstGeom prst="rect">
            <a:avLst/>
          </a:prstGeom>
          <a:noFill/>
          <a:ln w="0">
            <a:noFill/>
          </a:ln>
        </p:spPr>
      </p:pic>
      <p:sp>
        <p:nvSpPr>
          <p:cNvPr id="304" name="TextBox 3"/>
          <p:cNvSpPr/>
          <p:nvPr/>
        </p:nvSpPr>
        <p:spPr>
          <a:xfrm>
            <a:off x="8447760" y="5640840"/>
            <a:ext cx="2327040" cy="336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600" strike="noStrike" u="none">
                <a:solidFill>
                  <a:schemeClr val="dk1"/>
                </a:solidFill>
                <a:effectLst/>
                <a:uFillTx/>
                <a:latin typeface="Calibri"/>
              </a:rPr>
              <a:t>Inspired by </a:t>
            </a:r>
            <a:r>
              <a:rPr b="1" i="1" lang="en-US" sz="1600" strike="noStrike" u="none">
                <a:solidFill>
                  <a:schemeClr val="dk1"/>
                </a:solidFill>
                <a:effectLst/>
                <a:uFillTx/>
                <a:latin typeface="Calibri"/>
              </a:rPr>
              <a:t>Drew Conway</a:t>
            </a:r>
            <a:endParaRPr b="0" lang="en-US" sz="16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a:t>
            </a:r>
            <a:endParaRPr b="0" lang="en-US" sz="4400" strike="noStrike" u="none">
              <a:solidFill>
                <a:srgbClr val="000000"/>
              </a:solidFill>
              <a:effectLst/>
              <a:uFillTx/>
              <a:latin typeface="Arial"/>
            </a:endParaRPr>
          </a:p>
        </p:txBody>
      </p:sp>
      <p:sp>
        <p:nvSpPr>
          <p:cNvPr id="306"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History</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Many of the ideas implemented in data science, are rooted in ideas stemming from modern statistics; for most part (in the past) statistics focused mainly on </a:t>
            </a:r>
            <a:r>
              <a:rPr b="1" i="1" lang="en-US" sz="2100" strike="noStrike" u="none">
                <a:solidFill>
                  <a:srgbClr val="0070c0"/>
                </a:solidFill>
                <a:effectLst/>
                <a:uFillTx/>
                <a:latin typeface="Calibri"/>
                <a:ea typeface="Calibri"/>
              </a:rPr>
              <a:t>inference</a:t>
            </a:r>
            <a:r>
              <a:rPr b="0" i="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a framework for "</a:t>
            </a:r>
            <a:r>
              <a:rPr b="0" i="1" lang="en-US" sz="2100" strike="noStrike" u="none">
                <a:solidFill>
                  <a:schemeClr val="dk1"/>
                </a:solidFill>
                <a:effectLst/>
                <a:uFillTx/>
                <a:latin typeface="Calibri"/>
                <a:ea typeface="Calibri"/>
              </a:rPr>
              <a:t>drawing conclusion about large populations based on small samples</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1962, </a:t>
            </a:r>
            <a:r>
              <a:rPr b="1" lang="en-US" sz="2100" strike="noStrike" u="none">
                <a:solidFill>
                  <a:srgbClr val="0070c0"/>
                </a:solidFill>
                <a:effectLst/>
                <a:uFillTx/>
                <a:latin typeface="Calibri"/>
                <a:ea typeface="Calibri"/>
              </a:rPr>
              <a:t>J</a:t>
            </a:r>
            <a:r>
              <a:rPr b="1" i="1" lang="en-US" sz="2100" strike="noStrike" u="none">
                <a:solidFill>
                  <a:srgbClr val="0070c0"/>
                </a:solidFill>
                <a:effectLst/>
                <a:uFillTx/>
                <a:latin typeface="Calibri"/>
                <a:ea typeface="Calibri"/>
              </a:rPr>
              <a:t>ohn W. Tukey</a:t>
            </a:r>
            <a:r>
              <a:rPr b="0" lang="en-US" sz="2100" strike="noStrike" u="none">
                <a:solidFill>
                  <a:schemeClr val="dk1"/>
                </a:solidFill>
                <a:effectLst/>
                <a:uFillTx/>
                <a:latin typeface="Calibri"/>
                <a:ea typeface="Calibri"/>
              </a:rPr>
              <a:t> published a paper- "The future of Data Analysis"- where he called for a reformation of statistics suggesting a new discipline called data analysis that included inference as one component in a series of the steps. One interesting feature of the discipline suggested by Tukey was the connections made by data analysis to the engineering and computer science communities.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Another interesting reference is </a:t>
            </a:r>
            <a:r>
              <a:rPr b="1" i="1" lang="en-US" sz="2100" strike="noStrike" u="none">
                <a:solidFill>
                  <a:srgbClr val="0070c0"/>
                </a:solidFill>
                <a:effectLst/>
                <a:uFillTx/>
                <a:latin typeface="Calibri"/>
                <a:ea typeface="Calibri"/>
              </a:rPr>
              <a:t>C.F. Jeff Wu </a:t>
            </a:r>
            <a:r>
              <a:rPr b="0" lang="en-US" sz="2100" strike="noStrike" u="none">
                <a:solidFill>
                  <a:schemeClr val="dk1"/>
                </a:solidFill>
                <a:effectLst/>
                <a:uFillTx/>
                <a:latin typeface="Calibri"/>
                <a:ea typeface="Calibri"/>
              </a:rPr>
              <a:t>used the term Data Science to describe statistics,   in a lecture at the Chinese Academy of Sciences. </a:t>
            </a:r>
            <a:endParaRPr b="0" lang="en-US" sz="2100" strike="noStrike" u="none">
              <a:solidFill>
                <a:srgbClr val="000000"/>
              </a:solidFill>
              <a:effectLst/>
              <a:uFillTx/>
              <a:latin typeface="Arial"/>
            </a:endParaRPr>
          </a:p>
        </p:txBody>
      </p:sp>
      <p:sp>
        <p:nvSpPr>
          <p:cNvPr id="307" name="PlaceHolder 3"/>
          <p:cNvSpPr>
            <a:spLocks noGrp="1"/>
          </p:cNvSpPr>
          <p:nvPr>
            <p:ph type="ftr" idx="111"/>
          </p:nvPr>
        </p:nvSpPr>
        <p:spPr>
          <a:xfrm>
            <a:off x="61920" y="6475320"/>
            <a:ext cx="12054960" cy="3754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The Future of Data Analysis &lt; </a:t>
            </a:r>
            <a:r>
              <a:rPr b="0" lang="en-US" sz="1200" strike="noStrike" u="sng">
                <a:solidFill>
                  <a:schemeClr val="dk1">
                    <a:tint val="75000"/>
                  </a:schemeClr>
                </a:solidFill>
                <a:effectLst/>
                <a:uFillTx/>
                <a:latin typeface="Calibri"/>
                <a:ea typeface="Calibri"/>
                <a:hlinkClick r:id="rId1"/>
              </a:rPr>
              <a:t>https://tinyurl.com/3et3msr2</a:t>
            </a:r>
            <a:r>
              <a:rPr b="0" lang="en-US" sz="1200" strike="noStrike" u="none">
                <a:solidFill>
                  <a:schemeClr val="dk1">
                    <a:tint val="75000"/>
                  </a:schemeClr>
                </a:solidFill>
                <a:effectLst/>
                <a:uFillTx/>
                <a:latin typeface="Calibri"/>
                <a:ea typeface="Calibri"/>
              </a:rPr>
              <a:t> &gt;; Wiki &lt; </a:t>
            </a:r>
            <a:r>
              <a:rPr b="0" lang="en-US" sz="1200" strike="noStrike" u="sng">
                <a:solidFill>
                  <a:schemeClr val="dk1">
                    <a:tint val="75000"/>
                  </a:schemeClr>
                </a:solidFill>
                <a:effectLst/>
                <a:uFillTx/>
                <a:latin typeface="Calibri"/>
                <a:ea typeface="Calibri"/>
                <a:hlinkClick r:id="rId2"/>
              </a:rPr>
              <a:t>https://en.wikipedia.org/wiki/Data_science</a:t>
            </a:r>
            <a:r>
              <a:rPr b="0" lang="en-US" sz="1200" strike="noStrike" u="none">
                <a:solidFill>
                  <a:schemeClr val="dk1">
                    <a:tint val="75000"/>
                  </a:schemeClr>
                </a:solidFill>
                <a:effectLst/>
                <a:uFillTx/>
                <a:latin typeface="Calibri"/>
                <a:ea typeface="Calibri"/>
              </a:rPr>
              <a:t> &gt; </a:t>
            </a:r>
            <a:endParaRPr b="0" lang="en-US" sz="1200" strike="noStrike" u="none">
              <a:solidFill>
                <a:srgbClr val="000000"/>
              </a:solidFill>
              <a:effectLst/>
              <a:uFillTx/>
              <a:latin typeface="Times New Roman"/>
            </a:endParaRPr>
          </a:p>
        </p:txBody>
      </p:sp>
      <p:pic>
        <p:nvPicPr>
          <p:cNvPr id="308" name="Picture 6" descr=""/>
          <p:cNvPicPr/>
          <p:nvPr/>
        </p:nvPicPr>
        <p:blipFill>
          <a:blip r:embed="rId3"/>
          <a:stretch/>
        </p:blipFill>
        <p:spPr>
          <a:xfrm>
            <a:off x="8187480" y="362880"/>
            <a:ext cx="1293840" cy="1713240"/>
          </a:xfrm>
          <a:prstGeom prst="rect">
            <a:avLst/>
          </a:prstGeom>
          <a:noFill/>
          <a:ln w="0">
            <a:noFill/>
          </a:ln>
        </p:spPr>
      </p:pic>
      <p:pic>
        <p:nvPicPr>
          <p:cNvPr id="309" name="Picture 8" descr="A picture containing person, person, indoor, standing&#10;&#10;Description automatically generated"/>
          <p:cNvPicPr/>
          <p:nvPr/>
        </p:nvPicPr>
        <p:blipFill>
          <a:blip r:embed="rId4"/>
          <a:stretch/>
        </p:blipFill>
        <p:spPr>
          <a:xfrm>
            <a:off x="10025280" y="363600"/>
            <a:ext cx="1322640" cy="1711440"/>
          </a:xfrm>
          <a:prstGeom prst="rect">
            <a:avLst/>
          </a:prstGeom>
          <a:noFill/>
          <a:ln w="0">
            <a:noFill/>
          </a:ln>
        </p:spPr>
      </p:pic>
      <p:sp>
        <p:nvSpPr>
          <p:cNvPr id="310" name="TextBox 8"/>
          <p:cNvSpPr/>
          <p:nvPr/>
        </p:nvSpPr>
        <p:spPr>
          <a:xfrm>
            <a:off x="8100360" y="2071800"/>
            <a:ext cx="735480" cy="336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600" strike="noStrike" u="none">
                <a:solidFill>
                  <a:srgbClr val="ff0000"/>
                </a:solidFill>
                <a:effectLst/>
                <a:uFillTx/>
                <a:latin typeface="Calibri"/>
              </a:rPr>
              <a:t>Tukey</a:t>
            </a:r>
            <a:endParaRPr b="0" lang="en-US" sz="1600" strike="noStrike" u="none">
              <a:solidFill>
                <a:srgbClr val="000000"/>
              </a:solidFill>
              <a:effectLst/>
              <a:uFillTx/>
              <a:latin typeface="Arial"/>
            </a:endParaRPr>
          </a:p>
        </p:txBody>
      </p:sp>
      <p:sp>
        <p:nvSpPr>
          <p:cNvPr id="311" name="TextBox 10"/>
          <p:cNvSpPr/>
          <p:nvPr/>
        </p:nvSpPr>
        <p:spPr>
          <a:xfrm>
            <a:off x="9961920" y="2071800"/>
            <a:ext cx="735480" cy="336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600" strike="noStrike" u="none">
                <a:solidFill>
                  <a:srgbClr val="ff0000"/>
                </a:solidFill>
                <a:effectLst/>
                <a:uFillTx/>
                <a:latin typeface="Calibri"/>
              </a:rPr>
              <a:t>Wu</a:t>
            </a:r>
            <a:endParaRPr b="0" lang="en-US" sz="1600" strike="noStrike" u="none">
              <a:solidFill>
                <a:srgbClr val="000000"/>
              </a:solidFill>
              <a:effectLst/>
              <a:uFillTx/>
              <a:latin typeface="Arial"/>
            </a:endParaRPr>
          </a:p>
        </p:txBody>
      </p:sp>
      <p:sp>
        <p:nvSpPr>
          <p:cNvPr id="312" name="TextBox 3"/>
          <p:cNvSpPr/>
          <p:nvPr/>
        </p:nvSpPr>
        <p:spPr>
          <a:xfrm>
            <a:off x="1122120" y="5855760"/>
            <a:ext cx="5374080" cy="367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sng">
                <a:solidFill>
                  <a:schemeClr val="dk1"/>
                </a:solidFill>
                <a:effectLst/>
                <a:highlight>
                  <a:srgbClr val="ffff00"/>
                </a:highlight>
                <a:uFillTx/>
                <a:latin typeface="Calibri"/>
                <a:hlinkClick r:id="rId5"/>
              </a:rPr>
              <a:t>Check this article for more history/better history?</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a:t>
            </a:r>
            <a:endParaRPr b="0" lang="en-US" sz="4400" strike="noStrike" u="none">
              <a:solidFill>
                <a:srgbClr val="000000"/>
              </a:solidFill>
              <a:effectLst/>
              <a:uFillTx/>
              <a:latin typeface="Arial"/>
            </a:endParaRPr>
          </a:p>
        </p:txBody>
      </p:sp>
      <p:sp>
        <p:nvSpPr>
          <p:cNvPr id="314"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Classical Statistical Inference Pipeline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Similar to the scientific method, the traditional ways of statistical inference begin with an hypothesis —“drug A is better than the existing standard drug." An experiment is designed to test the truth of the hypothesis— "a comparison between the groups of interest is carried out with the intention to find the best one (A/B testing)." The data is collected and analyzed — "measure any particular benefits and side effects and report findings, similarities, difference." Finally, based on the data determine the appropriate conclusion.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The term inference reflects the intention to apply the experiment results, which involve a limited set of data, to a larger process or population.</a:t>
            </a:r>
            <a:r>
              <a:rPr b="1" i="1"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p:txBody>
      </p:sp>
      <p:sp>
        <p:nvSpPr>
          <p:cNvPr id="315" name="PlaceHolder 3"/>
          <p:cNvSpPr>
            <a:spLocks noGrp="1"/>
          </p:cNvSpPr>
          <p:nvPr>
            <p:ph type="ftr" idx="112"/>
          </p:nvPr>
        </p:nvSpPr>
        <p:spPr>
          <a:xfrm>
            <a:off x="61920" y="6475320"/>
            <a:ext cx="12054960" cy="3754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Practical Statistics for Data Scientists &lt; </a:t>
            </a:r>
            <a:r>
              <a:rPr b="0" lang="en-US" sz="1200" strike="noStrike" u="sng">
                <a:solidFill>
                  <a:schemeClr val="dk1">
                    <a:tint val="75000"/>
                  </a:schemeClr>
                </a:solidFill>
                <a:effectLst/>
                <a:uFillTx/>
                <a:latin typeface="Calibri"/>
                <a:ea typeface="Calibri"/>
                <a:hlinkClick r:id="rId1"/>
              </a:rPr>
              <a:t>https://www.oreilly.com/library/view/practical-statistics-for/9781492072935/ch03.html</a:t>
            </a:r>
            <a:r>
              <a:rPr b="0" lang="en-US" sz="1200" strike="noStrike" u="none">
                <a:solidFill>
                  <a:schemeClr val="dk1">
                    <a:tint val="75000"/>
                  </a:schemeClr>
                </a:solidFill>
                <a:effectLst/>
                <a:uFillTx/>
                <a:latin typeface="Calibri"/>
                <a:ea typeface="Calibri"/>
              </a:rPr>
              <a:t> &gt; </a:t>
            </a:r>
            <a:endParaRPr b="0" lang="en-US" sz="1200" strike="noStrike" u="none">
              <a:solidFill>
                <a:srgbClr val="000000"/>
              </a:solidFill>
              <a:effectLst/>
              <a:uFillTx/>
              <a:latin typeface="Times New Roman"/>
            </a:endParaRPr>
          </a:p>
        </p:txBody>
      </p:sp>
      <p:pic>
        <p:nvPicPr>
          <p:cNvPr id="316" name="Picture 6" descr=""/>
          <p:cNvPicPr/>
          <p:nvPr/>
        </p:nvPicPr>
        <p:blipFill>
          <a:blip r:embed="rId2"/>
          <a:stretch/>
        </p:blipFill>
        <p:spPr>
          <a:xfrm>
            <a:off x="2326680" y="4230360"/>
            <a:ext cx="7557480" cy="96660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a:t>
            </a:r>
            <a:endParaRPr b="0" lang="en-US" sz="4400" strike="noStrike" u="none">
              <a:solidFill>
                <a:srgbClr val="000000"/>
              </a:solidFill>
              <a:effectLst/>
              <a:uFillTx/>
              <a:latin typeface="Arial"/>
            </a:endParaRPr>
          </a:p>
        </p:txBody>
      </p:sp>
      <p:sp>
        <p:nvSpPr>
          <p:cNvPr id="318"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Data Science Pipeline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Although similar to the traditional statistics, the data science pipeline has its own unique features. Everything starts with a question, it is important to frame questions through scientific lens and it can be solved through data science. The data is perhaps the most important component, for it will be the difference between quality or poor results; with data there comes the necessity to find it, process it and modify it in a manner congruent with its eventual use. At this stage, it is a good idea to explore the data, so as to get better acquainted with any patterns or anomalies to account for in latter stages. The heart of data science is indeed modeling - the application of automatic statistical learning. Finally,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19" name="PlaceHolder 3"/>
          <p:cNvSpPr>
            <a:spLocks noGrp="1"/>
          </p:cNvSpPr>
          <p:nvPr>
            <p:ph type="ftr" idx="113"/>
          </p:nvPr>
        </p:nvSpPr>
        <p:spPr>
          <a:xfrm>
            <a:off x="61920" y="6475320"/>
            <a:ext cx="12054960" cy="3754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sng">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sng">
                <a:solidFill>
                  <a:schemeClr val="dk1">
                    <a:tint val="75000"/>
                  </a:schemeClr>
                </a:solidFill>
                <a:effectLst/>
                <a:uFillTx/>
                <a:latin typeface="Calibri"/>
                <a:ea typeface="Calibri"/>
              </a:rPr>
              <a:t>Harvard </a:t>
            </a:r>
            <a:r>
              <a:rPr b="0" lang="en-US" sz="1200" strike="noStrike" u="none">
                <a:solidFill>
                  <a:schemeClr val="dk1">
                    <a:tint val="75000"/>
                  </a:schemeClr>
                </a:solidFill>
                <a:effectLst/>
                <a:uFillTx/>
                <a:latin typeface="Calibri"/>
                <a:ea typeface="Calibri"/>
              </a:rPr>
              <a:t>&lt;</a:t>
            </a:r>
            <a:r>
              <a:rPr b="0" lang="en-US" sz="1200" strike="noStrike" u="sng">
                <a:solidFill>
                  <a:schemeClr val="dk1">
                    <a:tint val="75000"/>
                  </a:schemeClr>
                </a:solidFill>
                <a:effectLst/>
                <a:uFillTx/>
                <a:latin typeface="Calibri"/>
                <a:ea typeface="Calibri"/>
                <a:hlinkClick r:id="rId1"/>
              </a:rPr>
              <a:t>https://github.com/cs109/2015/blob/master/Lectures/01-Introduction.pdf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20" name="Picture 5" descr="Shape, arrow&#10;&#10;Description automatically generated"/>
          <p:cNvPicPr/>
          <p:nvPr/>
        </p:nvPicPr>
        <p:blipFill>
          <a:blip r:embed="rId2"/>
          <a:stretch/>
        </p:blipFill>
        <p:spPr>
          <a:xfrm>
            <a:off x="838440" y="5164560"/>
            <a:ext cx="10659240" cy="658080"/>
          </a:xfrm>
          <a:prstGeom prst="rect">
            <a:avLst/>
          </a:prstGeom>
          <a:noFill/>
          <a:ln w="0">
            <a:noFill/>
          </a:ln>
        </p:spPr>
      </p:pic>
      <p:pic>
        <p:nvPicPr>
          <p:cNvPr id="321" name="Picture 5" descr="Diagram&#10;&#10;Description automatically generated"/>
          <p:cNvPicPr/>
          <p:nvPr/>
        </p:nvPicPr>
        <p:blipFill>
          <a:blip r:embed="rId3"/>
          <a:stretch/>
        </p:blipFill>
        <p:spPr>
          <a:xfrm>
            <a:off x="943200" y="7447680"/>
            <a:ext cx="8147880" cy="659772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a:t>
            </a:r>
            <a:endParaRPr b="0" lang="en-US" sz="4400" strike="noStrike" u="none">
              <a:solidFill>
                <a:srgbClr val="000000"/>
              </a:solidFill>
              <a:effectLst/>
              <a:uFillTx/>
              <a:latin typeface="Arial"/>
            </a:endParaRPr>
          </a:p>
        </p:txBody>
      </p:sp>
      <p:sp>
        <p:nvSpPr>
          <p:cNvPr id="323"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Data Science Pipeline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24" name="Picture 5" descr="Diagram&#10;&#10;Description automatically generated"/>
          <p:cNvPicPr/>
          <p:nvPr/>
        </p:nvPicPr>
        <p:blipFill>
          <a:blip r:embed="rId1"/>
          <a:stretch/>
        </p:blipFill>
        <p:spPr>
          <a:xfrm>
            <a:off x="843120" y="2344680"/>
            <a:ext cx="10873800" cy="217872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a:t>
            </a:r>
            <a:endParaRPr b="0" lang="en-US" sz="4400" strike="noStrike" u="none">
              <a:solidFill>
                <a:srgbClr val="000000"/>
              </a:solidFill>
              <a:effectLst/>
              <a:uFillTx/>
              <a:latin typeface="Arial"/>
            </a:endParaRPr>
          </a:p>
        </p:txBody>
      </p:sp>
      <p:sp>
        <p:nvSpPr>
          <p:cNvPr id="326"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Data Science Pipeline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27" name="Picture 6" descr="Diagram&#10;&#10;Description automatically generated"/>
          <p:cNvPicPr/>
          <p:nvPr/>
        </p:nvPicPr>
        <p:blipFill>
          <a:blip r:embed="rId1"/>
          <a:stretch/>
        </p:blipFill>
        <p:spPr>
          <a:xfrm>
            <a:off x="843120" y="2285640"/>
            <a:ext cx="10504080" cy="245772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a:t>
            </a:r>
            <a:endParaRPr b="0" lang="en-US" sz="4400" strike="noStrike" u="none">
              <a:solidFill>
                <a:srgbClr val="000000"/>
              </a:solidFill>
              <a:effectLst/>
              <a:uFillTx/>
              <a:latin typeface="Arial"/>
            </a:endParaRPr>
          </a:p>
        </p:txBody>
      </p:sp>
      <p:sp>
        <p:nvSpPr>
          <p:cNvPr id="329"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Data Science Pipeline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30" name="PlaceHolder 3"/>
          <p:cNvSpPr>
            <a:spLocks noGrp="1"/>
          </p:cNvSpPr>
          <p:nvPr>
            <p:ph type="ftr" idx="114"/>
          </p:nvPr>
        </p:nvSpPr>
        <p:spPr>
          <a:xfrm>
            <a:off x="61920" y="6475320"/>
            <a:ext cx="12054960" cy="3754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John Tukey &lt; </a:t>
            </a:r>
            <a:r>
              <a:rPr b="0" lang="en-US" sz="1200" strike="noStrike" u="sng">
                <a:solidFill>
                  <a:schemeClr val="dk1">
                    <a:tint val="75000"/>
                  </a:schemeClr>
                </a:solidFill>
                <a:effectLst/>
                <a:uFillTx/>
                <a:latin typeface="Calibri"/>
                <a:ea typeface="Calibri"/>
                <a:hlinkClick r:id="rId1"/>
              </a:rPr>
              <a:t>https://en.wikipedia.org/wiki/John_Tukey</a:t>
            </a:r>
            <a:r>
              <a:rPr b="0" lang="en-US" sz="1200" strike="noStrike" u="none">
                <a:solidFill>
                  <a:schemeClr val="dk1">
                    <a:tint val="75000"/>
                  </a:schemeClr>
                </a:solidFill>
                <a:effectLst/>
                <a:uFillTx/>
                <a:latin typeface="Calibri"/>
                <a:ea typeface="Calibri"/>
              </a:rPr>
              <a:t>&gt;; George Box &lt; </a:t>
            </a:r>
            <a:r>
              <a:rPr b="0" lang="en-US" sz="1200" strike="noStrike" u="sng">
                <a:solidFill>
                  <a:schemeClr val="dk1">
                    <a:tint val="75000"/>
                  </a:schemeClr>
                </a:solidFill>
                <a:effectLst/>
                <a:uFillTx/>
                <a:latin typeface="Calibri"/>
                <a:ea typeface="Calibri"/>
                <a:hlinkClick r:id="rId2"/>
              </a:rPr>
              <a:t>https://en.wikipedia.org/wiki/George_E._P._Box</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31" name="Picture 7" descr="Graphical user interface&#10;&#10;Description automatically generated"/>
          <p:cNvPicPr/>
          <p:nvPr/>
        </p:nvPicPr>
        <p:blipFill>
          <a:blip r:embed="rId3"/>
          <a:stretch/>
        </p:blipFill>
        <p:spPr>
          <a:xfrm>
            <a:off x="843120" y="2244600"/>
            <a:ext cx="10516680" cy="3951000"/>
          </a:xfrm>
          <a:prstGeom prst="rect">
            <a:avLst/>
          </a:prstGeom>
          <a:noFill/>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a:t>
            </a:r>
            <a:endParaRPr b="0" lang="en-US" sz="4400" strike="noStrike" u="none">
              <a:solidFill>
                <a:srgbClr val="000000"/>
              </a:solidFill>
              <a:effectLst/>
              <a:uFillTx/>
              <a:latin typeface="Arial"/>
            </a:endParaRPr>
          </a:p>
        </p:txBody>
      </p:sp>
      <p:sp>
        <p:nvSpPr>
          <p:cNvPr id="333" name="PlaceHolder 2"/>
          <p:cNvSpPr>
            <a:spLocks noGrp="1"/>
          </p:cNvSpPr>
          <p:nvPr>
            <p:ph/>
          </p:nvPr>
        </p:nvSpPr>
        <p:spPr>
          <a:xfrm>
            <a:off x="838080" y="1825560"/>
            <a:ext cx="10514160" cy="434988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Still Confused?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chemeClr val="dk1"/>
                </a:solidFill>
                <a:effectLst/>
                <a:uFillTx/>
                <a:latin typeface="Calibri"/>
              </a:rPr>
              <a:t>Watch this video.</a:t>
            </a:r>
            <a:endParaRPr b="0" lang="en-US" sz="2100" strike="noStrike" u="none">
              <a:solidFill>
                <a:srgbClr val="000000"/>
              </a:solidFill>
              <a:effectLst/>
              <a:uFillTx/>
              <a:latin typeface="Arial"/>
            </a:endParaRPr>
          </a:p>
        </p:txBody>
      </p:sp>
      <p:sp>
        <p:nvSpPr>
          <p:cNvPr id="334" name="PlaceHolder 3"/>
          <p:cNvSpPr>
            <a:spLocks noGrp="1"/>
          </p:cNvSpPr>
          <p:nvPr>
            <p:ph type="ftr" idx="115"/>
          </p:nvPr>
        </p:nvSpPr>
        <p:spPr>
          <a:xfrm>
            <a:off x="109440" y="6451560"/>
            <a:ext cx="11864160" cy="3279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&lt;</a:t>
            </a:r>
            <a:r>
              <a:rPr b="0" lang="en-US" sz="1200" strike="noStrike" u="sng">
                <a:solidFill>
                  <a:schemeClr val="dk1">
                    <a:tint val="75000"/>
                  </a:schemeClr>
                </a:solidFill>
                <a:effectLst/>
                <a:uFillTx/>
                <a:latin typeface="Calibri"/>
                <a:ea typeface="Calibri"/>
                <a:hlinkClick r:id="rId1"/>
              </a:rPr>
              <a:t>https://www.youtube.com/watch?v=X3paOmcrTjQ</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35" name="" descr="">
            <a:hlinkClick r:id="" action="ppaction://media"/>
          </p:cNvPr>
          <p:cNvPicPr/>
          <p:nvPr>
            <a:videoFile r:link="rId2"/>
            <p:extLst>
              <p:ext uri="{DAA4B4D4-6D71-4841-9C94-3DE7FCFB9230}">
                <p14:media r:link="rId3"/>
              </p:ext>
            </p:extLst>
          </p:nvPr>
        </p:nvPicPr>
        <p:blipFill>
          <a:blip r:embed="rId4"/>
          <a:stretch>
            <a:fillRect/>
          </a:stretch>
        </p:blipFill>
        <p:spPr>
          <a:xfrm>
            <a:off x="3084120" y="2251800"/>
            <a:ext cx="5804280" cy="3925440"/>
          </a:xfrm>
          <a:prstGeom prst="rect">
            <a:avLst/>
          </a:prstGeom>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a:t>
            </a:r>
            <a:endParaRPr b="0" lang="en-US" sz="4400" strike="noStrike" u="none">
              <a:solidFill>
                <a:srgbClr val="000000"/>
              </a:solidFill>
              <a:effectLst/>
              <a:uFillTx/>
              <a:latin typeface="Arial"/>
            </a:endParaRPr>
          </a:p>
        </p:txBody>
      </p:sp>
      <p:sp>
        <p:nvSpPr>
          <p:cNvPr id="337" name="PlaceHolder 2"/>
          <p:cNvSpPr>
            <a:spLocks noGrp="1"/>
          </p:cNvSpPr>
          <p:nvPr>
            <p:ph/>
          </p:nvPr>
        </p:nvSpPr>
        <p:spPr>
          <a:xfrm>
            <a:off x="838080" y="1363680"/>
            <a:ext cx="10514160" cy="52473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rPr>
              <a:t>Further Resources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ea typeface="Calibri"/>
              </a:rPr>
              <a:t>Data Science</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1"/>
              </a:rPr>
              <a:t>https://www.oracle.com/data-science/what-is-data-science/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2"/>
              </a:rPr>
              <a:t>https://ischoolonline.berkeley.edu/data-science/what-is-data-science-2/</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3"/>
              </a:rPr>
              <a:t>https://en.wikipedia.org/wiki/Data_science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4"/>
              </a:rPr>
              <a:t>https://www.simplilearn.com/tutorials/data-science-tutorial/what-is-data-science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5"/>
              </a:rPr>
              <a:t>https://www.tibco.com/reference-center/what-is-data-science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6"/>
              </a:rPr>
              <a:t>https://www.ibm.com/cloud/learn/data-science-introduction</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7"/>
              </a:rPr>
              <a:t>https://developer.ibm.com/articles/ba-intro-data-science-1/</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8"/>
              </a:rPr>
              <a:t>https://hbr.org/2012/10/data-scientist-the-sexiest-job-of-the-21st-century</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9"/>
              </a:rPr>
              <a:t>https://www.heavy.ai/learn/data-science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pic>
        <p:nvPicPr>
          <p:cNvPr id="338" name="Picture 4" descr="Text, letter&#10;&#10;Description automatically generated"/>
          <p:cNvPicPr/>
          <p:nvPr/>
        </p:nvPicPr>
        <p:blipFill>
          <a:blip r:embed="rId10"/>
          <a:stretch/>
        </p:blipFill>
        <p:spPr>
          <a:xfrm>
            <a:off x="10432440" y="366480"/>
            <a:ext cx="1110240" cy="182736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Internet of Things (IoT) </a:t>
            </a:r>
            <a:endParaRPr b="0" lang="en-US" sz="3200" strike="noStrike" u="none">
              <a:solidFill>
                <a:srgbClr val="000000"/>
              </a:solidFill>
              <a:effectLst/>
              <a:uFillTx/>
              <a:latin typeface="Arial"/>
            </a:endParaRPr>
          </a:p>
        </p:txBody>
      </p:sp>
      <p:sp>
        <p:nvSpPr>
          <p:cNvPr id="163"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2100" strike="noStrike" u="none">
                <a:solidFill>
                  <a:schemeClr val="dk1"/>
                </a:solidFill>
                <a:effectLst/>
                <a:uFillTx/>
                <a:latin typeface="Calibri"/>
                <a:ea typeface="Calibri"/>
              </a:rPr>
              <a:t>What is IoT?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64" name="PlaceHolder 3"/>
          <p:cNvSpPr>
            <a:spLocks noGrp="1"/>
          </p:cNvSpPr>
          <p:nvPr>
            <p:ph type="ftr" idx="75"/>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Facebook &lt; </a:t>
            </a:r>
            <a:r>
              <a:rPr b="0" lang="en-US" sz="1200" strike="noStrike" u="sng">
                <a:solidFill>
                  <a:schemeClr val="dk1">
                    <a:tint val="75000"/>
                  </a:schemeClr>
                </a:solidFill>
                <a:effectLst/>
                <a:uFillTx/>
                <a:latin typeface="Calibri"/>
                <a:ea typeface="Calibri"/>
                <a:hlinkClick r:id="rId1"/>
              </a:rPr>
              <a:t>https://www.facebook.com/tapway/photos/internet-of-things-iot-funny-meme-technology/3385522458125355/</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165" name="Picture 6" descr="Diagram&#10;&#10;Description automatically generated"/>
          <p:cNvPicPr/>
          <p:nvPr/>
        </p:nvPicPr>
        <p:blipFill>
          <a:blip r:embed="rId2"/>
          <a:stretch/>
        </p:blipFill>
        <p:spPr>
          <a:xfrm>
            <a:off x="3606840" y="1823760"/>
            <a:ext cx="4997160" cy="465192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Internet of Things (IoT)  - Structure</a:t>
            </a:r>
            <a:endParaRPr b="0" lang="en-US" sz="3200" strike="noStrike" u="none">
              <a:solidFill>
                <a:srgbClr val="000000"/>
              </a:solidFill>
              <a:effectLst/>
              <a:uFillTx/>
              <a:latin typeface="Arial"/>
            </a:endParaRPr>
          </a:p>
        </p:txBody>
      </p:sp>
      <p:sp>
        <p:nvSpPr>
          <p:cNvPr id="167"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 typical IoT system consist of a continuous interchange and collection of data in real time between 3 high level components: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lvl="1" marL="914400" indent="-457200" defTabSz="914400">
              <a:lnSpc>
                <a:spcPct val="100000"/>
              </a:lnSpc>
              <a:buClr>
                <a:srgbClr val="000000"/>
              </a:buClr>
              <a:buFont typeface="Arial"/>
              <a:buAutoNum type="arabicPeriod"/>
              <a:tabLst>
                <a:tab algn="l" pos="0"/>
              </a:tabLst>
            </a:pPr>
            <a:r>
              <a:rPr b="1" lang="en-US" sz="2100" strike="noStrike" u="none">
                <a:solidFill>
                  <a:schemeClr val="dk1"/>
                </a:solidFill>
                <a:effectLst/>
                <a:uFillTx/>
                <a:latin typeface="Calibri"/>
                <a:ea typeface="Calibri"/>
              </a:rPr>
              <a:t> </a:t>
            </a:r>
            <a:r>
              <a:rPr b="1" lang="en-US" sz="2100" strike="noStrike" u="none">
                <a:solidFill>
                  <a:srgbClr val="0070c0"/>
                </a:solidFill>
                <a:effectLst/>
                <a:uFillTx/>
                <a:latin typeface="Calibri"/>
                <a:ea typeface="Calibri"/>
              </a:rPr>
              <a:t>Devices</a:t>
            </a:r>
            <a:r>
              <a:rPr b="0" lang="en-US" sz="2100" strike="noStrike" u="none">
                <a:solidFill>
                  <a:schemeClr val="dk1"/>
                </a:solidFill>
                <a:effectLst/>
                <a:uFillTx/>
                <a:latin typeface="Calibri"/>
                <a:ea typeface="Calibri"/>
              </a:rPr>
              <a:t>, these represent the sensors that are present on the “thing”- television, toaster, fridge, …. - that collect the data and communicate it over the internet. </a:t>
            </a:r>
            <a:endParaRPr b="0" lang="en-US" sz="2100" strike="noStrike" u="none">
              <a:solidFill>
                <a:srgbClr val="000000"/>
              </a:solidFill>
              <a:effectLst/>
              <a:uFillTx/>
              <a:latin typeface="Arial"/>
            </a:endParaRPr>
          </a:p>
          <a:p>
            <a:pPr lvl="1" marL="914400" indent="-457200" defTabSz="914400">
              <a:lnSpc>
                <a:spcPct val="100000"/>
              </a:lnSpc>
              <a:buClr>
                <a:srgbClr val="000000"/>
              </a:buClr>
              <a:buFont typeface="Arial"/>
              <a:buAutoNum type="arabicPeriod"/>
              <a:tabLst>
                <a:tab algn="l" pos="0"/>
              </a:tabLst>
            </a:pPr>
            <a:r>
              <a:rPr b="1" i="1" lang="en-US" sz="2100" strike="noStrike" u="none">
                <a:solidFill>
                  <a:srgbClr val="000000"/>
                </a:solidFill>
                <a:effectLst/>
                <a:uFillTx/>
                <a:latin typeface="Calibri"/>
                <a:ea typeface="Calibri"/>
              </a:rPr>
              <a:t> </a:t>
            </a:r>
            <a:r>
              <a:rPr b="1" lang="en-US" sz="2100" strike="noStrike" u="none">
                <a:solidFill>
                  <a:srgbClr val="0070c0"/>
                </a:solidFill>
                <a:effectLst/>
                <a:uFillTx/>
                <a:latin typeface="Calibri"/>
                <a:ea typeface="Calibri"/>
              </a:rPr>
              <a:t>IoT Gateway</a:t>
            </a:r>
            <a:r>
              <a:rPr b="0" lang="en-US" sz="2100" strike="noStrike" u="none">
                <a:solidFill>
                  <a:schemeClr val="dk1"/>
                </a:solidFill>
                <a:effectLst/>
                <a:uFillTx/>
                <a:latin typeface="Calibri"/>
                <a:ea typeface="Calibri"/>
              </a:rPr>
              <a:t>, this is an integrating platform, where the data from a device or multiple ones, is pre-processed and reduced to a format that allows for analysis. It is here, with the help of AI and ML that insights are found and transformed into recommendations.</a:t>
            </a:r>
            <a:endParaRPr b="0" lang="en-US" sz="2100" strike="noStrike" u="none">
              <a:solidFill>
                <a:srgbClr val="000000"/>
              </a:solidFill>
              <a:effectLst/>
              <a:uFillTx/>
              <a:latin typeface="Arial"/>
            </a:endParaRPr>
          </a:p>
          <a:p>
            <a:pPr lvl="1" marL="914400" indent="-457200" defTabSz="914400">
              <a:lnSpc>
                <a:spcPct val="100000"/>
              </a:lnSpc>
              <a:buClr>
                <a:srgbClr val="000000"/>
              </a:buClr>
              <a:buFont typeface="Arial"/>
              <a:buAutoNum type="arabicPeriod"/>
              <a:tabLst>
                <a:tab algn="l" pos="0"/>
              </a:tabLst>
            </a:pPr>
            <a:r>
              <a:rPr b="0" lang="en-US" sz="2100" strike="noStrike" u="none">
                <a:solidFill>
                  <a:schemeClr val="dk1"/>
                </a:solidFill>
                <a:effectLst/>
                <a:uFillTx/>
                <a:latin typeface="Calibri"/>
                <a:ea typeface="Calibri"/>
              </a:rPr>
              <a:t> </a:t>
            </a:r>
            <a:r>
              <a:rPr b="1" lang="en-US" sz="2100" strike="noStrike" u="none">
                <a:solidFill>
                  <a:srgbClr val="0070c0"/>
                </a:solidFill>
                <a:effectLst/>
                <a:uFillTx/>
                <a:latin typeface="Calibri"/>
                <a:ea typeface="Calibri"/>
              </a:rPr>
              <a:t>Application</a:t>
            </a:r>
            <a:r>
              <a:rPr b="0" lang="en-US" sz="2100" strike="noStrike" u="none">
                <a:solidFill>
                  <a:schemeClr val="dk1"/>
                </a:solidFill>
                <a:effectLst/>
                <a:uFillTx/>
                <a:latin typeface="Calibri"/>
                <a:ea typeface="Calibri"/>
              </a:rPr>
              <a:t>, this is what the users see- real time suggestions and controlling power.</a:t>
            </a:r>
            <a:endParaRPr b="0" lang="en-US" sz="2100" strike="noStrike" u="none">
              <a:solidFill>
                <a:srgbClr val="000000"/>
              </a:solidFill>
              <a:effectLst/>
              <a:uFillTx/>
              <a:latin typeface="Arial"/>
            </a:endParaRPr>
          </a:p>
        </p:txBody>
      </p:sp>
      <p:sp>
        <p:nvSpPr>
          <p:cNvPr id="168" name="PlaceHolder 3"/>
          <p:cNvSpPr>
            <a:spLocks noGrp="1"/>
          </p:cNvSpPr>
          <p:nvPr>
            <p:ph type="ftr" idx="76"/>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Amazon &lt; </a:t>
            </a:r>
            <a:r>
              <a:rPr b="0" lang="en-US" sz="1200" strike="noStrike" u="sng">
                <a:solidFill>
                  <a:schemeClr val="dk1">
                    <a:tint val="75000"/>
                  </a:schemeClr>
                </a:solidFill>
                <a:effectLst/>
                <a:uFillTx/>
                <a:latin typeface="Calibri"/>
                <a:ea typeface="Calibri"/>
                <a:hlinkClick r:id="rId1"/>
              </a:rPr>
              <a:t>https://aws.amazon.com/what-is/iot/</a:t>
            </a:r>
            <a:r>
              <a:rPr b="0" lang="en-US" sz="1200" strike="noStrike" u="none">
                <a:solidFill>
                  <a:schemeClr val="dk1">
                    <a:tint val="75000"/>
                  </a:schemeClr>
                </a:solidFill>
                <a:effectLst/>
                <a:uFillTx/>
                <a:latin typeface="Calibri"/>
                <a:ea typeface="Calibri"/>
              </a:rPr>
              <a:t>&gt;; IoT &lt;</a:t>
            </a:r>
            <a:r>
              <a:rPr b="0" lang="en-US" sz="1200" strike="noStrike" u="sng">
                <a:solidFill>
                  <a:schemeClr val="dk1">
                    <a:tint val="75000"/>
                  </a:schemeClr>
                </a:solidFill>
                <a:effectLst/>
                <a:uFillTx/>
                <a:latin typeface="Calibri"/>
                <a:ea typeface="Calibri"/>
                <a:hlinkClick r:id="rId2"/>
              </a:rPr>
              <a:t>https://www.mongodb.com/cloud-explained/iot-architecture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69" name="Picture 6" descr="Text&#10;&#10;Description automatically generated"/>
          <p:cNvPicPr/>
          <p:nvPr/>
        </p:nvPicPr>
        <p:blipFill>
          <a:blip r:embed="rId3"/>
          <a:stretch/>
        </p:blipFill>
        <p:spPr>
          <a:xfrm>
            <a:off x="2607480" y="5114880"/>
            <a:ext cx="6971400" cy="91764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Internet of Things (IoT) </a:t>
            </a:r>
            <a:endParaRPr b="0" lang="en-US" sz="3200" strike="noStrike" u="none">
              <a:solidFill>
                <a:srgbClr val="000000"/>
              </a:solidFill>
              <a:effectLst/>
              <a:uFillTx/>
              <a:latin typeface="Arial"/>
            </a:endParaRPr>
          </a:p>
        </p:txBody>
      </p:sp>
      <p:sp>
        <p:nvSpPr>
          <p:cNvPr id="171"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2100" strike="noStrike" u="none">
                <a:solidFill>
                  <a:schemeClr val="dk1"/>
                </a:solidFill>
                <a:effectLst/>
                <a:uFillTx/>
                <a:latin typeface="Calibri"/>
                <a:ea typeface="Calibri"/>
              </a:rPr>
              <a:t>What makes it possible? </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a:p>
            <a:pPr indent="0" defTabSz="914400">
              <a:lnSpc>
                <a:spcPct val="100000"/>
              </a:lnSpc>
              <a:buNone/>
              <a:tabLst>
                <a:tab algn="l" pos="0"/>
              </a:tabLst>
            </a:pPr>
            <a:r>
              <a:rPr b="0" lang="en-US" sz="2100" strike="noStrike" u="none">
                <a:solidFill>
                  <a:schemeClr val="dk1"/>
                </a:solidFill>
                <a:effectLst/>
                <a:uFillTx/>
                <a:latin typeface="Calibri"/>
                <a:ea typeface="Calibri"/>
              </a:rPr>
              <a:t>The idea of connecting a “thing” to the internet can be back-tracked to as early as 1982, where “a modified Coca-Cola vending machine at CMU became the first ARPANET-connected appliance able to report its inventory and whether newly loaded drinks were cold or not.” </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a:p>
            <a:pPr indent="0" defTabSz="914400">
              <a:lnSpc>
                <a:spcPct val="100000"/>
              </a:lnSpc>
              <a:buNone/>
              <a:tabLst>
                <a:tab algn="l" pos="0"/>
              </a:tabLst>
            </a:pPr>
            <a:r>
              <a:rPr b="0" lang="en-US" sz="2100" strike="noStrike" u="none">
                <a:solidFill>
                  <a:schemeClr val="dk1"/>
                </a:solidFill>
                <a:effectLst/>
                <a:uFillTx/>
                <a:latin typeface="Calibri"/>
                <a:ea typeface="Calibri"/>
              </a:rPr>
              <a:t>The application and feasibility of such idea has been possible thanks to recent advancements in</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 Access to low-cost, low-power </a:t>
            </a:r>
            <a:r>
              <a:rPr b="1" lang="en-US" sz="2100" strike="noStrike" u="none">
                <a:solidFill>
                  <a:srgbClr val="0070c0"/>
                </a:solidFill>
                <a:effectLst/>
                <a:uFillTx/>
                <a:latin typeface="Calibri"/>
                <a:ea typeface="Calibri"/>
              </a:rPr>
              <a:t>sensor technology</a:t>
            </a:r>
            <a:endParaRPr b="0" lang="en-US" sz="21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 Robust </a:t>
            </a:r>
            <a:r>
              <a:rPr b="1" lang="en-US" sz="2100" strike="noStrike" u="none">
                <a:solidFill>
                  <a:srgbClr val="0070c0"/>
                </a:solidFill>
                <a:effectLst/>
                <a:uFillTx/>
                <a:latin typeface="Calibri"/>
                <a:ea typeface="Calibri"/>
              </a:rPr>
              <a:t>Internet </a:t>
            </a:r>
            <a:r>
              <a:rPr b="0" lang="en-US" sz="2100" strike="noStrike" u="none">
                <a:solidFill>
                  <a:schemeClr val="dk1"/>
                </a:solidFill>
                <a:effectLst/>
                <a:uFillTx/>
                <a:latin typeface="Calibri"/>
                <a:ea typeface="Calibri"/>
              </a:rPr>
              <a:t>connectivity</a:t>
            </a:r>
            <a:endParaRPr b="0" lang="en-US" sz="21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Wingdings" charset="2"/>
              <a:buChar char=""/>
              <a:tabLst>
                <a:tab algn="l" pos="0"/>
              </a:tabLst>
            </a:pPr>
            <a:r>
              <a:rPr b="1" lang="en-US" sz="2100" strike="noStrike" u="none">
                <a:solidFill>
                  <a:srgbClr val="000000"/>
                </a:solidFill>
                <a:effectLst/>
                <a:uFillTx/>
                <a:latin typeface="Calibri"/>
                <a:ea typeface="Calibri"/>
              </a:rPr>
              <a:t> </a:t>
            </a:r>
            <a:r>
              <a:rPr b="1" lang="en-US" sz="2100" strike="noStrike" u="none">
                <a:solidFill>
                  <a:srgbClr val="0070c0"/>
                </a:solidFill>
                <a:effectLst/>
                <a:uFillTx/>
                <a:latin typeface="Calibri"/>
                <a:ea typeface="Calibri"/>
              </a:rPr>
              <a:t>Cloud </a:t>
            </a:r>
            <a:r>
              <a:rPr b="0" lang="en-US" sz="2100" strike="noStrike" u="none">
                <a:solidFill>
                  <a:schemeClr val="dk1"/>
                </a:solidFill>
                <a:effectLst/>
                <a:uFillTx/>
                <a:latin typeface="Calibri"/>
                <a:ea typeface="Calibri"/>
              </a:rPr>
              <a:t>computing platforms ( i.e. Big Data)</a:t>
            </a:r>
            <a:endParaRPr b="0" lang="en-US" sz="21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Wingdings" charset="2"/>
              <a:buChar char=""/>
              <a:tabLst>
                <a:tab algn="l" pos="0"/>
              </a:tabLst>
            </a:pPr>
            <a:r>
              <a:rPr b="1" lang="en-US" sz="2100" strike="noStrike" u="none">
                <a:solidFill>
                  <a:srgbClr val="000000"/>
                </a:solidFill>
                <a:effectLst/>
                <a:uFillTx/>
                <a:latin typeface="Calibri"/>
                <a:ea typeface="Calibri"/>
              </a:rPr>
              <a:t> </a:t>
            </a:r>
            <a:r>
              <a:rPr b="1" lang="en-US" sz="2100" strike="noStrike" u="none">
                <a:solidFill>
                  <a:srgbClr val="0070c0"/>
                </a:solidFill>
                <a:effectLst/>
                <a:uFillTx/>
                <a:latin typeface="Calibri"/>
                <a:ea typeface="Calibri"/>
              </a:rPr>
              <a:t>Artificial Intelligence</a:t>
            </a:r>
            <a:r>
              <a:rPr b="0" lang="en-US" sz="2100" strike="noStrike" u="none">
                <a:solidFill>
                  <a:schemeClr val="dk1"/>
                </a:solidFill>
                <a:effectLst/>
                <a:uFillTx/>
                <a:latin typeface="Calibri"/>
                <a:ea typeface="Calibri"/>
              </a:rPr>
              <a:t> technologies such as Machine learning, Natural Language, and Deep learning models allowing for practical use and common affordability. </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72" name="PlaceHolder 3"/>
          <p:cNvSpPr>
            <a:spLocks noGrp="1"/>
          </p:cNvSpPr>
          <p:nvPr>
            <p:ph type="ftr" idx="77"/>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Coca-Cola &lt;</a:t>
            </a:r>
            <a:r>
              <a:rPr b="0" lang="en-US" sz="1200" strike="noStrike" u="sng">
                <a:solidFill>
                  <a:schemeClr val="dk1">
                    <a:tint val="75000"/>
                  </a:schemeClr>
                </a:solidFill>
                <a:effectLst/>
                <a:uFillTx/>
                <a:latin typeface="Calibri"/>
                <a:ea typeface="Calibri"/>
                <a:hlinkClick r:id="rId1"/>
              </a:rPr>
              <a:t>https://en.wikipedia.org/wiki/Internet_of_things</a:t>
            </a:r>
            <a:r>
              <a:rPr b="0" lang="en-US" sz="1200" strike="noStrike" u="none">
                <a:solidFill>
                  <a:schemeClr val="dk1">
                    <a:tint val="75000"/>
                  </a:schemeClr>
                </a:solidFill>
                <a:effectLst/>
                <a:uFillTx/>
                <a:latin typeface="Calibri"/>
                <a:ea typeface="Calibri"/>
              </a:rPr>
              <a:t>&gt;; Oracle &lt; </a:t>
            </a:r>
            <a:r>
              <a:rPr b="0" lang="en-US" sz="1200" strike="noStrike" u="sng">
                <a:solidFill>
                  <a:schemeClr val="dk1">
                    <a:tint val="75000"/>
                  </a:schemeClr>
                </a:solidFill>
                <a:effectLst/>
                <a:uFillTx/>
                <a:latin typeface="Calibri"/>
                <a:ea typeface="Calibri"/>
                <a:hlinkClick r:id="rId2"/>
              </a:rPr>
              <a:t>https://www.oracle.com/internet-of-things/what-is-iot/</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173" name="Picture 7" descr="A picture containing logo&#10;&#10;Description automatically generated"/>
          <p:cNvPicPr/>
          <p:nvPr/>
        </p:nvPicPr>
        <p:blipFill>
          <a:blip r:embed="rId3"/>
          <a:stretch/>
        </p:blipFill>
        <p:spPr>
          <a:xfrm>
            <a:off x="8984160" y="257760"/>
            <a:ext cx="2516760" cy="215640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Internet of Things (IoT) </a:t>
            </a:r>
            <a:endParaRPr b="0" lang="en-US" sz="3200" strike="noStrike" u="none">
              <a:solidFill>
                <a:srgbClr val="000000"/>
              </a:solidFill>
              <a:effectLst/>
              <a:uFillTx/>
              <a:latin typeface="Arial"/>
            </a:endParaRPr>
          </a:p>
        </p:txBody>
      </p:sp>
      <p:sp>
        <p:nvSpPr>
          <p:cNvPr id="175"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2100" strike="noStrike" u="none">
                <a:solidFill>
                  <a:schemeClr val="dk1"/>
                </a:solidFill>
                <a:effectLst/>
                <a:uFillTx/>
                <a:latin typeface="Calibri"/>
              </a:rPr>
              <a:t>What is the point? </a:t>
            </a:r>
            <a:endParaRPr b="0" lang="en-US" sz="2100" strike="noStrike" u="none">
              <a:solidFill>
                <a:srgbClr val="000000"/>
              </a:solidFill>
              <a:effectLst/>
              <a:uFillTx/>
              <a:latin typeface="Arial"/>
            </a:endParaRPr>
          </a:p>
          <a:p>
            <a:pPr indent="0" algn="ctr" defTabSz="914400">
              <a:lnSpc>
                <a:spcPct val="100000"/>
              </a:lnSpc>
              <a:buNone/>
              <a:tabLst>
                <a:tab algn="l" pos="0"/>
              </a:tabLst>
            </a:pPr>
            <a:r>
              <a:rPr b="0" lang="en-US" sz="2100" strike="noStrike" u="none">
                <a:solidFill>
                  <a:schemeClr val="dk1"/>
                </a:solidFill>
                <a:effectLst/>
                <a:uFillTx/>
                <a:latin typeface="Calibri"/>
              </a:rPr>
              <a:t>"</a:t>
            </a:r>
            <a:r>
              <a:rPr b="1" i="1" lang="en-US" sz="2100" strike="noStrike" u="none">
                <a:solidFill>
                  <a:srgbClr val="ff0000"/>
                </a:solidFill>
                <a:effectLst/>
                <a:uFillTx/>
                <a:latin typeface="Calibri"/>
                <a:ea typeface="Calibri"/>
              </a:rPr>
              <a:t>The Internet of Things […] allows machines to do more heavy lifting, take over tedious tasks and make life more healthy, productive, and comfortable.</a:t>
            </a:r>
            <a:r>
              <a:rPr b="0" lang="en-US" sz="2100" strike="noStrike" u="none">
                <a:solidFill>
                  <a:srgbClr val="000000"/>
                </a:solidFill>
                <a:effectLst/>
                <a:uFillTx/>
                <a:latin typeface="Calibri"/>
                <a:ea typeface="Calibri"/>
              </a:rPr>
              <a:t>" - AWS</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Pros</a:t>
            </a:r>
            <a:endParaRPr b="0" lang="en-US" sz="2100" strike="noStrike" u="none">
              <a:solidFill>
                <a:srgbClr val="000000"/>
              </a:solidFill>
              <a:effectLst/>
              <a:uFillTx/>
              <a:latin typeface="Arial"/>
            </a:endParaRPr>
          </a:p>
          <a:p>
            <a:pPr marL="343080" indent="-324000" defTabSz="914400">
              <a:lnSpc>
                <a:spcPct val="90000"/>
              </a:lnSpc>
              <a:spcBef>
                <a:spcPts val="1001"/>
              </a:spcBef>
              <a:buClr>
                <a:srgbClr val="00b050"/>
              </a:buClr>
              <a:buFont typeface="Wingdings" charset="2"/>
              <a:buChar char=""/>
              <a:tabLst>
                <a:tab algn="l" pos="0"/>
              </a:tabLst>
            </a:pPr>
            <a:r>
              <a:rPr b="0" lang="en-US" sz="2100" strike="noStrike" u="none">
                <a:solidFill>
                  <a:srgbClr val="00b050"/>
                </a:solidFill>
                <a:effectLst/>
                <a:uFillTx/>
                <a:latin typeface="Calibri"/>
                <a:ea typeface="Calibri"/>
              </a:rPr>
              <a:t> </a:t>
            </a:r>
            <a:r>
              <a:rPr b="0" lang="en-US" sz="2100" strike="noStrike" u="none">
                <a:solidFill>
                  <a:srgbClr val="000000"/>
                </a:solidFill>
                <a:effectLst/>
                <a:uFillTx/>
                <a:latin typeface="Calibri"/>
                <a:ea typeface="Calibri"/>
              </a:rPr>
              <a:t>Accelerate</a:t>
            </a:r>
            <a:r>
              <a:rPr b="0" lang="en-US" sz="2100" strike="noStrike" u="none">
                <a:solidFill>
                  <a:schemeClr val="dk1"/>
                </a:solidFill>
                <a:effectLst/>
                <a:uFillTx/>
                <a:latin typeface="Calibri"/>
                <a:ea typeface="Calibri"/>
              </a:rPr>
              <a:t> innovation </a:t>
            </a:r>
            <a:endParaRPr b="0" lang="en-US" sz="2100" strike="noStrike" u="none">
              <a:solidFill>
                <a:srgbClr val="000000"/>
              </a:solidFill>
              <a:effectLst/>
              <a:uFillTx/>
              <a:latin typeface="Arial"/>
            </a:endParaRPr>
          </a:p>
          <a:p>
            <a:pPr marL="343080" indent="-324000" defTabSz="914400">
              <a:lnSpc>
                <a:spcPct val="90000"/>
              </a:lnSpc>
              <a:spcBef>
                <a:spcPts val="1001"/>
              </a:spcBef>
              <a:buClr>
                <a:srgbClr val="00b050"/>
              </a:buClr>
              <a:buFont typeface="Wingdings" charset="2"/>
              <a:buChar char=""/>
              <a:tabLst>
                <a:tab algn="l" pos="0"/>
              </a:tabLst>
            </a:pPr>
            <a:r>
              <a:rPr b="0" lang="en-US" sz="2100" strike="noStrike" u="none">
                <a:solidFill>
                  <a:srgbClr val="00b050"/>
                </a:solidFill>
                <a:effectLst/>
                <a:uFillTx/>
                <a:latin typeface="Calibri"/>
                <a:ea typeface="Calibri"/>
              </a:rPr>
              <a:t> </a:t>
            </a:r>
            <a:r>
              <a:rPr b="0" lang="en-US" sz="2100" strike="noStrike" u="none">
                <a:solidFill>
                  <a:schemeClr val="dk1"/>
                </a:solidFill>
                <a:effectLst/>
                <a:uFillTx/>
                <a:latin typeface="Calibri"/>
                <a:ea typeface="Calibri"/>
              </a:rPr>
              <a:t>Data to insights</a:t>
            </a:r>
            <a:endParaRPr b="0" lang="en-US" sz="2100" strike="noStrike" u="none">
              <a:solidFill>
                <a:srgbClr val="000000"/>
              </a:solidFill>
              <a:effectLst/>
              <a:uFillTx/>
              <a:latin typeface="Arial"/>
            </a:endParaRPr>
          </a:p>
          <a:p>
            <a:pPr marL="343080" indent="-324000" defTabSz="914400">
              <a:lnSpc>
                <a:spcPct val="90000"/>
              </a:lnSpc>
              <a:spcBef>
                <a:spcPts val="1001"/>
              </a:spcBef>
              <a:buClr>
                <a:srgbClr val="00b050"/>
              </a:buClr>
              <a:buFont typeface="Wingdings" charset="2"/>
              <a:buChar char=""/>
              <a:tabLst>
                <a:tab algn="l" pos="0"/>
              </a:tabLst>
            </a:pPr>
            <a:r>
              <a:rPr b="0" lang="en-US" sz="2100" strike="noStrike" u="none">
                <a:solidFill>
                  <a:srgbClr val="00b050"/>
                </a:solidFill>
                <a:effectLst/>
                <a:uFillTx/>
                <a:latin typeface="Calibri"/>
                <a:ea typeface="Calibri"/>
              </a:rPr>
              <a:t> </a:t>
            </a:r>
            <a:r>
              <a:rPr b="0" lang="en-US" sz="2100" strike="noStrike" u="none">
                <a:solidFill>
                  <a:schemeClr val="dk1"/>
                </a:solidFill>
                <a:effectLst/>
                <a:uFillTx/>
                <a:latin typeface="Calibri"/>
                <a:ea typeface="Calibri"/>
              </a:rPr>
              <a:t>Improved decision making </a:t>
            </a:r>
            <a:endParaRPr b="0" lang="en-US" sz="2100" strike="noStrike" u="none">
              <a:solidFill>
                <a:srgbClr val="000000"/>
              </a:solidFill>
              <a:effectLst/>
              <a:uFillTx/>
              <a:latin typeface="Arial"/>
            </a:endParaRPr>
          </a:p>
          <a:p>
            <a:pPr marL="343080" indent="-324000" defTabSz="914400">
              <a:lnSpc>
                <a:spcPct val="90000"/>
              </a:lnSpc>
              <a:spcBef>
                <a:spcPts val="1001"/>
              </a:spcBef>
              <a:buClr>
                <a:srgbClr val="00b050"/>
              </a:buClr>
              <a:buFont typeface="Wingdings" charset="2"/>
              <a:buChar char=""/>
              <a:tabLst>
                <a:tab algn="l" pos="0"/>
              </a:tabLst>
            </a:pPr>
            <a:r>
              <a:rPr b="0" lang="en-US" sz="2100" strike="noStrike" u="none">
                <a:solidFill>
                  <a:srgbClr val="00b050"/>
                </a:solidFill>
                <a:effectLst/>
                <a:uFillTx/>
                <a:latin typeface="Calibri"/>
                <a:ea typeface="Calibri"/>
              </a:rPr>
              <a:t> </a:t>
            </a:r>
            <a:r>
              <a:rPr b="0" lang="en-US" sz="2100" strike="noStrike" u="none">
                <a:solidFill>
                  <a:schemeClr val="dk1"/>
                </a:solidFill>
                <a:effectLst/>
                <a:uFillTx/>
                <a:latin typeface="Calibri"/>
                <a:ea typeface="Calibri"/>
              </a:rPr>
              <a:t>Optimization and efficiency of processes  ( "smarter lives/work")</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Cons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ff0000"/>
              </a:buClr>
              <a:buFont typeface="Wingdings" charset="2"/>
              <a:buChar char=""/>
              <a:tabLst>
                <a:tab algn="l" pos="0"/>
              </a:tabLst>
            </a:pPr>
            <a:r>
              <a:rPr b="0" lang="en-US" sz="2100" strike="noStrike" u="none">
                <a:solidFill>
                  <a:srgbClr val="ff0000"/>
                </a:solidFill>
                <a:effectLst/>
                <a:uFillTx/>
                <a:latin typeface="Calibri"/>
                <a:ea typeface="Calibri"/>
              </a:rPr>
              <a:t> </a:t>
            </a:r>
            <a:r>
              <a:rPr b="0" lang="en-US" sz="2100" strike="noStrike" u="none">
                <a:solidFill>
                  <a:schemeClr val="dk1"/>
                </a:solidFill>
                <a:effectLst/>
                <a:uFillTx/>
                <a:latin typeface="Calibri"/>
                <a:ea typeface="Calibri"/>
              </a:rPr>
              <a:t>Privacy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ff0000"/>
              </a:buClr>
              <a:buFont typeface="Wingdings" charset="2"/>
              <a:buChar char=""/>
              <a:tabLst>
                <a:tab algn="l" pos="0"/>
              </a:tabLst>
            </a:pPr>
            <a:r>
              <a:rPr b="0" lang="en-US" sz="2100" strike="noStrike" u="none">
                <a:solidFill>
                  <a:srgbClr val="ff0000"/>
                </a:solidFill>
                <a:effectLst/>
                <a:uFillTx/>
                <a:latin typeface="Calibri"/>
                <a:ea typeface="Calibri"/>
              </a:rPr>
              <a:t> </a:t>
            </a:r>
            <a:r>
              <a:rPr b="0" lang="en-US" sz="2100" strike="noStrike" u="none">
                <a:solidFill>
                  <a:schemeClr val="dk1"/>
                </a:solidFill>
                <a:effectLst/>
                <a:uFillTx/>
                <a:latin typeface="Calibri"/>
                <a:ea typeface="Calibri"/>
              </a:rPr>
              <a:t>Security bugs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ff0000"/>
              </a:buClr>
              <a:buFont typeface="Wingdings" charset="2"/>
              <a:buChar char=""/>
              <a:tabLst>
                <a:tab algn="l" pos="0"/>
              </a:tabLst>
            </a:pPr>
            <a:r>
              <a:rPr b="0" lang="en-US" sz="2100" strike="noStrike" u="none">
                <a:solidFill>
                  <a:srgbClr val="ff0000"/>
                </a:solidFill>
                <a:effectLst/>
                <a:uFillTx/>
                <a:latin typeface="Calibri"/>
                <a:ea typeface="Calibri"/>
              </a:rPr>
              <a:t> </a:t>
            </a:r>
            <a:r>
              <a:rPr b="0" lang="en-US" sz="2100" strike="noStrike" u="none">
                <a:solidFill>
                  <a:schemeClr val="dk1"/>
                </a:solidFill>
                <a:effectLst/>
                <a:uFillTx/>
                <a:latin typeface="Calibri"/>
                <a:ea typeface="Calibri"/>
              </a:rPr>
              <a:t>Scalability issues- many devices and lots of data </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p:txBody>
      </p:sp>
      <p:sp>
        <p:nvSpPr>
          <p:cNvPr id="176" name="PlaceHolder 3"/>
          <p:cNvSpPr>
            <a:spLocks noGrp="1"/>
          </p:cNvSpPr>
          <p:nvPr>
            <p:ph type="ftr" idx="78"/>
          </p:nvPr>
        </p:nvSpPr>
        <p:spPr>
          <a:xfrm>
            <a:off x="109440" y="6557040"/>
            <a:ext cx="11971440" cy="3034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1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100" strike="noStrike" u="none">
                <a:solidFill>
                  <a:schemeClr val="dk1">
                    <a:tint val="75000"/>
                  </a:schemeClr>
                </a:solidFill>
                <a:effectLst/>
                <a:uFillTx/>
                <a:latin typeface="Calibri"/>
                <a:ea typeface="Calibri"/>
              </a:rPr>
              <a:t>AWS &lt;</a:t>
            </a:r>
            <a:r>
              <a:rPr b="0" lang="en-US" sz="1100" strike="noStrike" u="sng">
                <a:solidFill>
                  <a:schemeClr val="dk1">
                    <a:tint val="75000"/>
                  </a:schemeClr>
                </a:solidFill>
                <a:effectLst/>
                <a:uFillTx/>
                <a:latin typeface="Calibri"/>
                <a:ea typeface="Calibri"/>
                <a:hlinkClick r:id="rId1"/>
              </a:rPr>
              <a:t>https://aws.amazon.com/what-is/iot/</a:t>
            </a:r>
            <a:r>
              <a:rPr b="0" lang="en-US" sz="1100" strike="noStrike" u="none">
                <a:solidFill>
                  <a:schemeClr val="dk1">
                    <a:tint val="75000"/>
                  </a:schemeClr>
                </a:solidFill>
                <a:effectLst/>
                <a:uFillTx/>
                <a:latin typeface="Calibri"/>
                <a:ea typeface="Calibri"/>
              </a:rPr>
              <a:t>&gt;;  Cons &lt;   </a:t>
            </a:r>
            <a:r>
              <a:rPr b="0" lang="en-US" sz="1100" strike="noStrike" u="sng">
                <a:solidFill>
                  <a:schemeClr val="dk1">
                    <a:tint val="75000"/>
                  </a:schemeClr>
                </a:solidFill>
                <a:effectLst/>
                <a:uFillTx/>
                <a:latin typeface="Calibri"/>
                <a:ea typeface="Calibri"/>
                <a:hlinkClick r:id="rId2"/>
              </a:rPr>
              <a:t>https://internetofthingsagenda.techtarget.com/definition/Internet-of-Things-IoT</a:t>
            </a:r>
            <a:r>
              <a:rPr b="0" lang="en-US" sz="1100" strike="noStrike" u="none">
                <a:solidFill>
                  <a:schemeClr val="dk1">
                    <a:tint val="75000"/>
                  </a:schemeClr>
                </a:solidFill>
                <a:effectLst/>
                <a:uFillTx/>
                <a:latin typeface="Calibri"/>
                <a:ea typeface="Calibri"/>
              </a:rPr>
              <a:t>  &gt;;</a:t>
            </a:r>
            <a:endParaRPr b="0" lang="en-US" sz="1100" strike="noStrike" u="none">
              <a:solidFill>
                <a:srgbClr val="000000"/>
              </a:solidFill>
              <a:effectLst/>
              <a:uFillTx/>
              <a:latin typeface="Times New Roman"/>
            </a:endParaRPr>
          </a:p>
          <a:p>
            <a:pPr indent="0" algn="ctr" defTabSz="914400">
              <a:lnSpc>
                <a:spcPct val="100000"/>
              </a:lnSpc>
              <a:buNone/>
              <a:tabLst>
                <a:tab algn="l" pos="0"/>
              </a:tabLst>
            </a:pPr>
            <a:r>
              <a:rPr b="0" lang="en-US" sz="1100" strike="noStrike" u="none">
                <a:solidFill>
                  <a:schemeClr val="dk1">
                    <a:tint val="75000"/>
                  </a:schemeClr>
                </a:solidFill>
                <a:effectLst/>
                <a:uFillTx/>
                <a:latin typeface="Calibri"/>
                <a:ea typeface="Calibri"/>
              </a:rPr>
              <a:t> Image Cred &lt;</a:t>
            </a:r>
            <a:r>
              <a:rPr b="0" lang="en-US" sz="1100" strike="noStrike" u="sng">
                <a:solidFill>
                  <a:schemeClr val="dk1">
                    <a:tint val="75000"/>
                  </a:schemeClr>
                </a:solidFill>
                <a:effectLst/>
                <a:uFillTx/>
                <a:latin typeface="Calibri"/>
                <a:ea typeface="Calibri"/>
                <a:hlinkClick r:id="rId3"/>
              </a:rPr>
              <a:t>https://www.vectorstock.com/royalty-free-vector/thumb-up-and-down-icon-vector-20000098</a:t>
            </a:r>
            <a:r>
              <a:rPr b="0" lang="en-US" sz="1100" strike="noStrike" u="none">
                <a:solidFill>
                  <a:schemeClr val="dk1">
                    <a:tint val="75000"/>
                  </a:schemeClr>
                </a:solidFill>
                <a:effectLst/>
                <a:uFillTx/>
                <a:latin typeface="Calibri"/>
                <a:ea typeface="Calibri"/>
              </a:rPr>
              <a:t>&gt; </a:t>
            </a:r>
            <a:endParaRPr b="0" lang="en-US" sz="1100" strike="noStrike" u="none">
              <a:solidFill>
                <a:srgbClr val="000000"/>
              </a:solidFill>
              <a:effectLst/>
              <a:uFillTx/>
              <a:latin typeface="Times New Roman"/>
            </a:endParaRPr>
          </a:p>
        </p:txBody>
      </p:sp>
      <p:pic>
        <p:nvPicPr>
          <p:cNvPr id="177" name="Picture 7" descr="Icon&#10;&#10;Description automatically generated"/>
          <p:cNvPicPr/>
          <p:nvPr/>
        </p:nvPicPr>
        <p:blipFill>
          <a:blip r:embed="rId4"/>
          <a:stretch/>
        </p:blipFill>
        <p:spPr>
          <a:xfrm>
            <a:off x="8609400" y="362520"/>
            <a:ext cx="2741760" cy="143064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838080" y="365040"/>
            <a:ext cx="10514160" cy="132408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Internet of Things (IoT) </a:t>
            </a:r>
            <a:endParaRPr b="0" lang="en-US" sz="3200" strike="noStrike" u="none">
              <a:solidFill>
                <a:srgbClr val="000000"/>
              </a:solidFill>
              <a:effectLst/>
              <a:uFillTx/>
              <a:latin typeface="Arial"/>
            </a:endParaRPr>
          </a:p>
        </p:txBody>
      </p:sp>
      <p:sp>
        <p:nvSpPr>
          <p:cNvPr id="179" name="PlaceHolder 2"/>
          <p:cNvSpPr>
            <a:spLocks noGrp="1"/>
          </p:cNvSpPr>
          <p:nvPr>
            <p:ph/>
          </p:nvPr>
        </p:nvSpPr>
        <p:spPr>
          <a:xfrm>
            <a:off x="838080" y="1825560"/>
            <a:ext cx="10514160" cy="4349880"/>
          </a:xfrm>
          <a:prstGeom prst="rect">
            <a:avLst/>
          </a:prstGeom>
          <a:noFill/>
          <a:ln w="0">
            <a:noFill/>
          </a:ln>
        </p:spPr>
        <p:txBody>
          <a:bodyPr lIns="91440" rIns="91440" tIns="45720" bIns="45720" anchor="t">
            <a:noAutofit/>
          </a:bodyPr>
          <a:p>
            <a:pPr indent="0" defTabSz="914400">
              <a:lnSpc>
                <a:spcPct val="100000"/>
              </a:lnSpc>
              <a:buNone/>
              <a:tabLst>
                <a:tab algn="l" pos="0"/>
              </a:tabLst>
            </a:pPr>
            <a:r>
              <a:rPr b="1" lang="en-US" sz="2100" strike="noStrike" u="none">
                <a:solidFill>
                  <a:schemeClr val="dk1"/>
                </a:solidFill>
                <a:effectLst/>
                <a:uFillTx/>
                <a:latin typeface="Calibri"/>
                <a:ea typeface="Calibri"/>
              </a:rPr>
              <a:t>Industries  </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a:p>
            <a:pPr marL="228600" indent="-228600" defTabSz="914400">
              <a:lnSpc>
                <a:spcPct val="100000"/>
              </a:lnSpc>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Manufacturing</a:t>
            </a:r>
            <a:r>
              <a:rPr b="0" lang="en-US" sz="2100" strike="noStrike" u="none">
                <a:solidFill>
                  <a:schemeClr val="dk1"/>
                </a:solidFill>
                <a:effectLst/>
                <a:uFillTx/>
                <a:latin typeface="Calibri"/>
                <a:ea typeface="Calibri"/>
              </a:rPr>
              <a:t>, “production-line monitoring to enable proactive maintenance on equipment” in order to reduce operating costs, and  get better uptime. </a:t>
            </a:r>
            <a:endParaRPr b="0" lang="en-US" sz="2100" strike="noStrike" u="none">
              <a:solidFill>
                <a:srgbClr val="000000"/>
              </a:solidFill>
              <a:effectLst/>
              <a:uFillTx/>
              <a:latin typeface="Arial"/>
            </a:endParaRPr>
          </a:p>
          <a:p>
            <a:pPr marL="228600" indent="-228600" defTabSz="914400">
              <a:lnSpc>
                <a:spcPct val="100000"/>
              </a:lnSpc>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Automotive</a:t>
            </a:r>
            <a:r>
              <a:rPr b="0" lang="en-US" sz="2100" strike="noStrike" u="none">
                <a:solidFill>
                  <a:schemeClr val="dk1"/>
                </a:solidFill>
                <a:effectLst/>
                <a:uFillTx/>
                <a:latin typeface="Calibri"/>
                <a:ea typeface="Calibri"/>
              </a:rPr>
              <a:t>, IoT based applications can alert drivers of any “impending equipment failure” and suggest necessary maintenance. In addition, malfunctions can be made known to manufactures and suppliers ensuring effective changes to future productions. </a:t>
            </a:r>
            <a:endParaRPr b="0" lang="en-US" sz="2100" strike="noStrike" u="none">
              <a:solidFill>
                <a:srgbClr val="000000"/>
              </a:solidFill>
              <a:effectLst/>
              <a:uFillTx/>
              <a:latin typeface="Arial"/>
            </a:endParaRPr>
          </a:p>
          <a:p>
            <a:pPr marL="228600" indent="-228600" defTabSz="914400">
              <a:lnSpc>
                <a:spcPct val="100000"/>
              </a:lnSpc>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Transportation and Logistics</a:t>
            </a:r>
            <a:r>
              <a:rPr b="0" lang="en-US" sz="2100" strike="noStrike" u="none">
                <a:solidFill>
                  <a:schemeClr val="dk1"/>
                </a:solidFill>
                <a:effectLst/>
                <a:uFillTx/>
                <a:latin typeface="Calibri"/>
                <a:ea typeface="Calibri"/>
              </a:rPr>
              <a:t>, inventory carriers, such as trucks, ships, and trains,  can make use of IoT technologies by taking in account weather conditions, vehicle availability, or driver availability with the intention to find the best route based on real-time conditions. </a:t>
            </a:r>
            <a:endParaRPr b="0" lang="en-US" sz="2100" strike="noStrike" u="none">
              <a:solidFill>
                <a:srgbClr val="000000"/>
              </a:solidFill>
              <a:effectLst/>
              <a:uFillTx/>
              <a:latin typeface="Arial"/>
            </a:endParaRPr>
          </a:p>
          <a:p>
            <a:pPr marL="228600" indent="-228600" defTabSz="914400">
              <a:lnSpc>
                <a:spcPct val="100000"/>
              </a:lnSpc>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Retail</a:t>
            </a:r>
            <a:r>
              <a:rPr b="0" lang="en-US" sz="2100" strike="noStrike" u="none">
                <a:solidFill>
                  <a:schemeClr val="dk1"/>
                </a:solidFill>
                <a:effectLst/>
                <a:uFillTx/>
                <a:latin typeface="Calibri"/>
                <a:ea typeface="Calibri"/>
              </a:rPr>
              <a:t>, IoT can help track and manage inventory shortages through the use of "smart shelves" where automatic tracking allows for alerts when items are running low. </a:t>
            </a:r>
            <a:endParaRPr b="0" lang="en-US" sz="2100" strike="noStrike" u="none">
              <a:solidFill>
                <a:srgbClr val="000000"/>
              </a:solidFill>
              <a:effectLst/>
              <a:uFillTx/>
              <a:latin typeface="Arial"/>
            </a:endParaRPr>
          </a:p>
          <a:p>
            <a:pPr marL="228600" indent="-228600" defTabSz="914400">
              <a:lnSpc>
                <a:spcPct val="100000"/>
              </a:lnSpc>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Healthcare</a:t>
            </a:r>
            <a:r>
              <a:rPr b="0" lang="en-US" sz="2100" strike="noStrike" u="none">
                <a:solidFill>
                  <a:schemeClr val="dk1"/>
                </a:solidFill>
                <a:effectLst/>
                <a:uFillTx/>
                <a:latin typeface="Calibri"/>
                <a:ea typeface="Calibri"/>
              </a:rPr>
              <a:t>, equipment tracking (e.g. wheelchair location)</a:t>
            </a:r>
            <a:endParaRPr b="0" lang="en-US" sz="2100" strike="noStrike" u="none">
              <a:solidFill>
                <a:srgbClr val="000000"/>
              </a:solidFill>
              <a:effectLst/>
              <a:uFillTx/>
              <a:latin typeface="Arial"/>
            </a:endParaRPr>
          </a:p>
          <a:p>
            <a:pPr indent="0" defTabSz="914400">
              <a:lnSpc>
                <a:spcPct val="100000"/>
              </a:lnSpc>
              <a:buNone/>
              <a:tabLst>
                <a:tab algn="l" pos="0"/>
              </a:tabLst>
            </a:pPr>
            <a:endParaRPr b="0" lang="en-US" sz="2100" strike="noStrike" u="none">
              <a:solidFill>
                <a:srgbClr val="000000"/>
              </a:solidFill>
              <a:effectLst/>
              <a:uFillTx/>
              <a:latin typeface="Arial"/>
            </a:endParaRPr>
          </a:p>
        </p:txBody>
      </p:sp>
      <p:sp>
        <p:nvSpPr>
          <p:cNvPr id="180" name="PlaceHolder 3"/>
          <p:cNvSpPr>
            <a:spLocks noGrp="1"/>
          </p:cNvSpPr>
          <p:nvPr>
            <p:ph type="ftr" idx="79"/>
          </p:nvPr>
        </p:nvSpPr>
        <p:spPr>
          <a:xfrm>
            <a:off x="109440" y="6499080"/>
            <a:ext cx="11971440" cy="339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Oracle &lt; </a:t>
            </a:r>
            <a:r>
              <a:rPr b="0" lang="en-US" sz="1200" strike="noStrike" u="sng">
                <a:solidFill>
                  <a:schemeClr val="dk1">
                    <a:tint val="75000"/>
                  </a:schemeClr>
                </a:solidFill>
                <a:effectLst/>
                <a:uFillTx/>
                <a:latin typeface="Calibri"/>
                <a:ea typeface="Calibri"/>
                <a:hlinkClick r:id="rId1"/>
              </a:rPr>
              <a:t>https://www.oracle.com/internet-of-things/what-is-iot/</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181" name="Picture 6" descr=""/>
          <p:cNvPicPr/>
          <p:nvPr/>
        </p:nvPicPr>
        <p:blipFill>
          <a:blip r:embed="rId2"/>
          <a:stretch/>
        </p:blipFill>
        <p:spPr>
          <a:xfrm>
            <a:off x="6104520" y="599400"/>
            <a:ext cx="5246640" cy="108108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2</TotalTime>
  <Application>LibreOffice/25.2.5.2$Windows_X86_64 LibreOffice_project/03d19516eb2e1dd5d4ccd751a0d6f35f35e08022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2022-02-07T18:38:58Z</dcterms:created>
  <dc:creator/>
  <dc:description/>
  <dc:language>en-US</dc:language>
  <cp:lastModifiedBy/>
  <dcterms:modified xsi:type="dcterms:W3CDTF">2025-08-30T15:13:15Z</dcterms:modified>
  <cp:revision>26749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398</vt:i4>
  </property>
  <property fmtid="{D5CDD505-2E9C-101B-9397-08002B2CF9AE}" pid="3" name="PresentationFormat">
    <vt:lpwstr>Widescreen</vt:lpwstr>
  </property>
  <property fmtid="{D5CDD505-2E9C-101B-9397-08002B2CF9AE}" pid="4" name="Slides">
    <vt:i4>446</vt:i4>
  </property>
</Properties>
</file>